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1.xml" ContentType="application/vnd.openxmlformats-officedocument.drawingml.chart+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2.xml" ContentType="application/vnd.openxmlformats-officedocument.drawingml.chart+xml"/>
  <Override PartName="/ppt/notesSlides/notesSlide37.xml" ContentType="application/vnd.openxmlformats-officedocument.presentationml.notesSlide+xml"/>
  <Override PartName="/ppt/charts/chart3.xml" ContentType="application/vnd.openxmlformats-officedocument.drawingml.chart+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56"/>
  </p:notesMasterIdLst>
  <p:sldIdLst>
    <p:sldId id="256" r:id="rId2"/>
    <p:sldId id="269" r:id="rId3"/>
    <p:sldId id="260" r:id="rId4"/>
    <p:sldId id="261" r:id="rId5"/>
    <p:sldId id="263" r:id="rId6"/>
    <p:sldId id="265" r:id="rId7"/>
    <p:sldId id="266" r:id="rId8"/>
    <p:sldId id="296" r:id="rId9"/>
    <p:sldId id="297" r:id="rId10"/>
    <p:sldId id="264" r:id="rId11"/>
    <p:sldId id="267" r:id="rId12"/>
    <p:sldId id="272" r:id="rId13"/>
    <p:sldId id="271" r:id="rId14"/>
    <p:sldId id="273" r:id="rId15"/>
    <p:sldId id="274" r:id="rId16"/>
    <p:sldId id="364" r:id="rId17"/>
    <p:sldId id="278" r:id="rId18"/>
    <p:sldId id="367" r:id="rId19"/>
    <p:sldId id="276" r:id="rId20"/>
    <p:sldId id="289" r:id="rId21"/>
    <p:sldId id="279" r:id="rId22"/>
    <p:sldId id="280" r:id="rId23"/>
    <p:sldId id="290" r:id="rId24"/>
    <p:sldId id="284" r:id="rId25"/>
    <p:sldId id="283" r:id="rId26"/>
    <p:sldId id="291" r:id="rId27"/>
    <p:sldId id="286" r:id="rId28"/>
    <p:sldId id="298" r:id="rId29"/>
    <p:sldId id="366" r:id="rId30"/>
    <p:sldId id="295" r:id="rId31"/>
    <p:sldId id="306" r:id="rId32"/>
    <p:sldId id="305" r:id="rId33"/>
    <p:sldId id="369" r:id="rId34"/>
    <p:sldId id="307" r:id="rId35"/>
    <p:sldId id="301" r:id="rId36"/>
    <p:sldId id="302" r:id="rId37"/>
    <p:sldId id="300" r:id="rId38"/>
    <p:sldId id="304" r:id="rId39"/>
    <p:sldId id="308" r:id="rId40"/>
    <p:sldId id="310" r:id="rId41"/>
    <p:sldId id="311" r:id="rId42"/>
    <p:sldId id="312" r:id="rId43"/>
    <p:sldId id="313" r:id="rId44"/>
    <p:sldId id="368" r:id="rId45"/>
    <p:sldId id="316" r:id="rId46"/>
    <p:sldId id="315" r:id="rId47"/>
    <p:sldId id="314" r:id="rId48"/>
    <p:sldId id="317" r:id="rId49"/>
    <p:sldId id="318" r:id="rId50"/>
    <p:sldId id="320" r:id="rId51"/>
    <p:sldId id="323" r:id="rId52"/>
    <p:sldId id="324" r:id="rId53"/>
    <p:sldId id="325" r:id="rId54"/>
    <p:sldId id="326" r:id="rId55"/>
  </p:sldIdLst>
  <p:sldSz cx="9144000" cy="6858000" type="screen4x3"/>
  <p:notesSz cx="6881813" cy="9296400"/>
  <p:custDataLst>
    <p:tags r:id="rId57"/>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836" autoAdjust="0"/>
    <p:restoredTop sz="76923" autoAdjust="0"/>
  </p:normalViewPr>
  <p:slideViewPr>
    <p:cSldViewPr>
      <p:cViewPr varScale="1">
        <p:scale>
          <a:sx n="88" d="100"/>
          <a:sy n="88" d="100"/>
        </p:scale>
        <p:origin x="2550" y="78"/>
      </p:cViewPr>
      <p:guideLst>
        <p:guide orient="horz" pos="2160"/>
        <p:guide pos="2880"/>
      </p:guideLst>
    </p:cSldViewPr>
  </p:slideViewPr>
  <p:outlineViewPr>
    <p:cViewPr>
      <p:scale>
        <a:sx n="33" d="100"/>
        <a:sy n="33" d="100"/>
      </p:scale>
      <p:origin x="0" y="29266"/>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gs" Target="tags/tag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Time</a:t>
            </a:r>
            <a:r>
              <a:rPr lang="en-US" baseline="0" dirty="0"/>
              <a:t> late</a:t>
            </a:r>
            <a:r>
              <a:rPr lang="en-US" dirty="0"/>
              <a:t> </a:t>
            </a:r>
            <a:r>
              <a:rPr lang="en-US" baseline="0" dirty="0"/>
              <a:t> correlated with age of children</a:t>
            </a:r>
            <a:endParaRPr lang="en-US" dirty="0"/>
          </a:p>
        </c:rich>
      </c:tx>
      <c:overlay val="0"/>
    </c:title>
    <c:autoTitleDeleted val="0"/>
    <c:plotArea>
      <c:layout/>
      <c:scatterChart>
        <c:scatterStyle val="lineMarker"/>
        <c:varyColors val="0"/>
        <c:ser>
          <c:idx val="0"/>
          <c:order val="0"/>
          <c:tx>
            <c:strRef>
              <c:f>Sheet1!$D$1</c:f>
              <c:strCache>
                <c:ptCount val="1"/>
                <c:pt idx="0">
                  <c:v>Absences</c:v>
                </c:pt>
              </c:strCache>
            </c:strRef>
          </c:tx>
          <c:spPr>
            <a:ln w="28575">
              <a:noFill/>
            </a:ln>
          </c:spPr>
          <c:xVal>
            <c:numRef>
              <c:f>Sheet1!$C$2:$C$22</c:f>
              <c:numCache>
                <c:formatCode>General</c:formatCode>
                <c:ptCount val="21"/>
                <c:pt idx="0">
                  <c:v>15</c:v>
                </c:pt>
                <c:pt idx="1">
                  <c:v>17</c:v>
                </c:pt>
                <c:pt idx="2">
                  <c:v>2</c:v>
                </c:pt>
                <c:pt idx="3">
                  <c:v>2</c:v>
                </c:pt>
                <c:pt idx="4">
                  <c:v>1</c:v>
                </c:pt>
                <c:pt idx="5">
                  <c:v>5</c:v>
                </c:pt>
                <c:pt idx="6">
                  <c:v>6</c:v>
                </c:pt>
                <c:pt idx="7">
                  <c:v>7</c:v>
                </c:pt>
                <c:pt idx="8">
                  <c:v>8</c:v>
                </c:pt>
                <c:pt idx="9">
                  <c:v>9</c:v>
                </c:pt>
                <c:pt idx="10">
                  <c:v>10</c:v>
                </c:pt>
                <c:pt idx="11">
                  <c:v>11</c:v>
                </c:pt>
                <c:pt idx="12">
                  <c:v>12</c:v>
                </c:pt>
                <c:pt idx="13">
                  <c:v>12</c:v>
                </c:pt>
                <c:pt idx="14">
                  <c:v>13</c:v>
                </c:pt>
                <c:pt idx="15">
                  <c:v>14</c:v>
                </c:pt>
                <c:pt idx="16">
                  <c:v>15</c:v>
                </c:pt>
                <c:pt idx="17">
                  <c:v>16</c:v>
                </c:pt>
                <c:pt idx="18">
                  <c:v>16</c:v>
                </c:pt>
                <c:pt idx="19">
                  <c:v>4</c:v>
                </c:pt>
                <c:pt idx="20">
                  <c:v>18</c:v>
                </c:pt>
              </c:numCache>
            </c:numRef>
          </c:xVal>
          <c:yVal>
            <c:numRef>
              <c:f>Sheet1!$D$2:$D$22</c:f>
              <c:numCache>
                <c:formatCode>General</c:formatCode>
                <c:ptCount val="21"/>
                <c:pt idx="0">
                  <c:v>3</c:v>
                </c:pt>
                <c:pt idx="1">
                  <c:v>2</c:v>
                </c:pt>
                <c:pt idx="2">
                  <c:v>16</c:v>
                </c:pt>
                <c:pt idx="3">
                  <c:v>17</c:v>
                </c:pt>
                <c:pt idx="4">
                  <c:v>15</c:v>
                </c:pt>
                <c:pt idx="5">
                  <c:v>13</c:v>
                </c:pt>
                <c:pt idx="6">
                  <c:v>12</c:v>
                </c:pt>
                <c:pt idx="7">
                  <c:v>11</c:v>
                </c:pt>
                <c:pt idx="8">
                  <c:v>10</c:v>
                </c:pt>
                <c:pt idx="9">
                  <c:v>9</c:v>
                </c:pt>
                <c:pt idx="10">
                  <c:v>9</c:v>
                </c:pt>
                <c:pt idx="11">
                  <c:v>9</c:v>
                </c:pt>
                <c:pt idx="12">
                  <c:v>9</c:v>
                </c:pt>
                <c:pt idx="13">
                  <c:v>7</c:v>
                </c:pt>
                <c:pt idx="14">
                  <c:v>5</c:v>
                </c:pt>
                <c:pt idx="15">
                  <c:v>5</c:v>
                </c:pt>
                <c:pt idx="16">
                  <c:v>3</c:v>
                </c:pt>
                <c:pt idx="17">
                  <c:v>4</c:v>
                </c:pt>
                <c:pt idx="18">
                  <c:v>1</c:v>
                </c:pt>
                <c:pt idx="19">
                  <c:v>15</c:v>
                </c:pt>
                <c:pt idx="20">
                  <c:v>1</c:v>
                </c:pt>
              </c:numCache>
            </c:numRef>
          </c:yVal>
          <c:smooth val="0"/>
          <c:extLst>
            <c:ext xmlns:c16="http://schemas.microsoft.com/office/drawing/2014/chart" uri="{C3380CC4-5D6E-409C-BE32-E72D297353CC}">
              <c16:uniqueId val="{00000000-03BD-D140-845A-533FEA7ADDA0}"/>
            </c:ext>
          </c:extLst>
        </c:ser>
        <c:dLbls>
          <c:showLegendKey val="0"/>
          <c:showVal val="0"/>
          <c:showCatName val="0"/>
          <c:showSerName val="0"/>
          <c:showPercent val="0"/>
          <c:showBubbleSize val="0"/>
        </c:dLbls>
        <c:axId val="-2135978856"/>
        <c:axId val="-2135975896"/>
      </c:scatterChart>
      <c:valAx>
        <c:axId val="-2135978856"/>
        <c:scaling>
          <c:orientation val="minMax"/>
        </c:scaling>
        <c:delete val="0"/>
        <c:axPos val="b"/>
        <c:numFmt formatCode="General" sourceLinked="1"/>
        <c:majorTickMark val="out"/>
        <c:minorTickMark val="none"/>
        <c:tickLblPos val="nextTo"/>
        <c:crossAx val="-2135975896"/>
        <c:crosses val="autoZero"/>
        <c:crossBetween val="midCat"/>
      </c:valAx>
      <c:valAx>
        <c:axId val="-2135975896"/>
        <c:scaling>
          <c:orientation val="minMax"/>
        </c:scaling>
        <c:delete val="0"/>
        <c:axPos val="l"/>
        <c:majorGridlines/>
        <c:numFmt formatCode="General" sourceLinked="1"/>
        <c:majorTickMark val="out"/>
        <c:minorTickMark val="none"/>
        <c:tickLblPos val="nextTo"/>
        <c:crossAx val="-2135978856"/>
        <c:crosses val="autoZero"/>
        <c:crossBetween val="midCat"/>
      </c:valAx>
      <c:spPr>
        <a:solidFill>
          <a:schemeClr val="tx1"/>
        </a:solidFill>
      </c:spPr>
    </c:plotArea>
    <c:legend>
      <c:legendPos val="r"/>
      <c:overlay val="0"/>
    </c:legend>
    <c:plotVisOnly val="1"/>
    <c:dispBlanksAs val="gap"/>
    <c:showDLblsOverMax val="0"/>
  </c:chart>
  <c:spPr>
    <a:solidFill>
      <a:schemeClr val="accent1"/>
    </a:solidFill>
    <a:ln>
      <a:solidFill>
        <a:schemeClr val="tx2"/>
      </a:solid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Sheet1!$B$1</c:f>
              <c:strCache>
                <c:ptCount val="1"/>
                <c:pt idx="0">
                  <c:v># of People late</c:v>
                </c:pt>
              </c:strCache>
            </c:strRef>
          </c:tx>
          <c:marker>
            <c:symbol val="none"/>
          </c:marker>
          <c:cat>
            <c:strRef>
              <c:f>Sheet1!$A$2:$A$21</c:f>
              <c:strCache>
                <c:ptCount val="20"/>
                <c:pt idx="0">
                  <c:v>M</c:v>
                </c:pt>
                <c:pt idx="1">
                  <c:v>T</c:v>
                </c:pt>
                <c:pt idx="2">
                  <c:v>W</c:v>
                </c:pt>
                <c:pt idx="3">
                  <c:v>R</c:v>
                </c:pt>
                <c:pt idx="4">
                  <c:v>F</c:v>
                </c:pt>
                <c:pt idx="5">
                  <c:v>M</c:v>
                </c:pt>
                <c:pt idx="6">
                  <c:v>T</c:v>
                </c:pt>
                <c:pt idx="7">
                  <c:v>W</c:v>
                </c:pt>
                <c:pt idx="8">
                  <c:v>R</c:v>
                </c:pt>
                <c:pt idx="9">
                  <c:v>F</c:v>
                </c:pt>
                <c:pt idx="10">
                  <c:v>M</c:v>
                </c:pt>
                <c:pt idx="11">
                  <c:v>T</c:v>
                </c:pt>
                <c:pt idx="12">
                  <c:v>W</c:v>
                </c:pt>
                <c:pt idx="13">
                  <c:v>R</c:v>
                </c:pt>
                <c:pt idx="14">
                  <c:v>F</c:v>
                </c:pt>
                <c:pt idx="15">
                  <c:v>M</c:v>
                </c:pt>
                <c:pt idx="16">
                  <c:v>T</c:v>
                </c:pt>
                <c:pt idx="17">
                  <c:v>W</c:v>
                </c:pt>
                <c:pt idx="18">
                  <c:v>R</c:v>
                </c:pt>
                <c:pt idx="19">
                  <c:v>F</c:v>
                </c:pt>
              </c:strCache>
            </c:strRef>
          </c:cat>
          <c:val>
            <c:numRef>
              <c:f>Sheet1!$B$2:$B$21</c:f>
              <c:numCache>
                <c:formatCode>General</c:formatCode>
                <c:ptCount val="20"/>
                <c:pt idx="0">
                  <c:v>6</c:v>
                </c:pt>
                <c:pt idx="1">
                  <c:v>1</c:v>
                </c:pt>
                <c:pt idx="2">
                  <c:v>2</c:v>
                </c:pt>
                <c:pt idx="3">
                  <c:v>2</c:v>
                </c:pt>
                <c:pt idx="4">
                  <c:v>1</c:v>
                </c:pt>
                <c:pt idx="5">
                  <c:v>7</c:v>
                </c:pt>
                <c:pt idx="6">
                  <c:v>2</c:v>
                </c:pt>
                <c:pt idx="7">
                  <c:v>3</c:v>
                </c:pt>
                <c:pt idx="8">
                  <c:v>1</c:v>
                </c:pt>
                <c:pt idx="9">
                  <c:v>2</c:v>
                </c:pt>
                <c:pt idx="10">
                  <c:v>10</c:v>
                </c:pt>
                <c:pt idx="11">
                  <c:v>1</c:v>
                </c:pt>
                <c:pt idx="12">
                  <c:v>3</c:v>
                </c:pt>
                <c:pt idx="13">
                  <c:v>2</c:v>
                </c:pt>
                <c:pt idx="14">
                  <c:v>3</c:v>
                </c:pt>
                <c:pt idx="15">
                  <c:v>7</c:v>
                </c:pt>
                <c:pt idx="16">
                  <c:v>2</c:v>
                </c:pt>
                <c:pt idx="17">
                  <c:v>3</c:v>
                </c:pt>
                <c:pt idx="18">
                  <c:v>4</c:v>
                </c:pt>
                <c:pt idx="19">
                  <c:v>2</c:v>
                </c:pt>
              </c:numCache>
            </c:numRef>
          </c:val>
          <c:smooth val="0"/>
          <c:extLst>
            <c:ext xmlns:c16="http://schemas.microsoft.com/office/drawing/2014/chart" uri="{C3380CC4-5D6E-409C-BE32-E72D297353CC}">
              <c16:uniqueId val="{00000000-955C-394D-808B-E23FCCE3F35C}"/>
            </c:ext>
          </c:extLst>
        </c:ser>
        <c:ser>
          <c:idx val="1"/>
          <c:order val="1"/>
          <c:tx>
            <c:strRef>
              <c:f>Sheet1!$C$1</c:f>
              <c:strCache>
                <c:ptCount val="1"/>
              </c:strCache>
            </c:strRef>
          </c:tx>
          <c:marker>
            <c:symbol val="none"/>
          </c:marker>
          <c:cat>
            <c:strRef>
              <c:f>Sheet1!$A$2:$A$21</c:f>
              <c:strCache>
                <c:ptCount val="20"/>
                <c:pt idx="0">
                  <c:v>M</c:v>
                </c:pt>
                <c:pt idx="1">
                  <c:v>T</c:v>
                </c:pt>
                <c:pt idx="2">
                  <c:v>W</c:v>
                </c:pt>
                <c:pt idx="3">
                  <c:v>R</c:v>
                </c:pt>
                <c:pt idx="4">
                  <c:v>F</c:v>
                </c:pt>
                <c:pt idx="5">
                  <c:v>M</c:v>
                </c:pt>
                <c:pt idx="6">
                  <c:v>T</c:v>
                </c:pt>
                <c:pt idx="7">
                  <c:v>W</c:v>
                </c:pt>
                <c:pt idx="8">
                  <c:v>R</c:v>
                </c:pt>
                <c:pt idx="9">
                  <c:v>F</c:v>
                </c:pt>
                <c:pt idx="10">
                  <c:v>M</c:v>
                </c:pt>
                <c:pt idx="11">
                  <c:v>T</c:v>
                </c:pt>
                <c:pt idx="12">
                  <c:v>W</c:v>
                </c:pt>
                <c:pt idx="13">
                  <c:v>R</c:v>
                </c:pt>
                <c:pt idx="14">
                  <c:v>F</c:v>
                </c:pt>
                <c:pt idx="15">
                  <c:v>M</c:v>
                </c:pt>
                <c:pt idx="16">
                  <c:v>T</c:v>
                </c:pt>
                <c:pt idx="17">
                  <c:v>W</c:v>
                </c:pt>
                <c:pt idx="18">
                  <c:v>R</c:v>
                </c:pt>
                <c:pt idx="19">
                  <c:v>F</c:v>
                </c:pt>
              </c:strCache>
            </c:strRef>
          </c:cat>
          <c:val>
            <c:numRef>
              <c:f>Sheet1!$C$2:$C$21</c:f>
              <c:numCache>
                <c:formatCode>General</c:formatCode>
                <c:ptCount val="20"/>
              </c:numCache>
            </c:numRef>
          </c:val>
          <c:smooth val="0"/>
          <c:extLst>
            <c:ext xmlns:c16="http://schemas.microsoft.com/office/drawing/2014/chart" uri="{C3380CC4-5D6E-409C-BE32-E72D297353CC}">
              <c16:uniqueId val="{00000001-955C-394D-808B-E23FCCE3F35C}"/>
            </c:ext>
          </c:extLst>
        </c:ser>
        <c:dLbls>
          <c:showLegendKey val="0"/>
          <c:showVal val="0"/>
          <c:showCatName val="0"/>
          <c:showSerName val="0"/>
          <c:showPercent val="0"/>
          <c:showBubbleSize val="0"/>
        </c:dLbls>
        <c:smooth val="0"/>
        <c:axId val="-2101929064"/>
        <c:axId val="-2101926088"/>
      </c:lineChart>
      <c:catAx>
        <c:axId val="-2101929064"/>
        <c:scaling>
          <c:orientation val="minMax"/>
        </c:scaling>
        <c:delete val="0"/>
        <c:axPos val="b"/>
        <c:numFmt formatCode="General" sourceLinked="0"/>
        <c:majorTickMark val="out"/>
        <c:minorTickMark val="none"/>
        <c:tickLblPos val="nextTo"/>
        <c:crossAx val="-2101926088"/>
        <c:crosses val="autoZero"/>
        <c:auto val="1"/>
        <c:lblAlgn val="ctr"/>
        <c:lblOffset val="100"/>
        <c:noMultiLvlLbl val="0"/>
      </c:catAx>
      <c:valAx>
        <c:axId val="-2101926088"/>
        <c:scaling>
          <c:orientation val="minMax"/>
        </c:scaling>
        <c:delete val="0"/>
        <c:axPos val="l"/>
        <c:majorGridlines/>
        <c:numFmt formatCode="General" sourceLinked="1"/>
        <c:majorTickMark val="out"/>
        <c:minorTickMark val="none"/>
        <c:tickLblPos val="nextTo"/>
        <c:crossAx val="-2101929064"/>
        <c:crosses val="autoZero"/>
        <c:crossBetween val="between"/>
      </c:valAx>
      <c:spPr>
        <a:solidFill>
          <a:schemeClr val="bg2"/>
        </a:solidFill>
      </c:spPr>
    </c:plotArea>
    <c:legend>
      <c:legendPos val="r"/>
      <c:overlay val="0"/>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Sheet1!$B$1</c:f>
              <c:strCache>
                <c:ptCount val="1"/>
                <c:pt idx="0">
                  <c:v># of People late</c:v>
                </c:pt>
              </c:strCache>
            </c:strRef>
          </c:tx>
          <c:marker>
            <c:symbol val="none"/>
          </c:marker>
          <c:cat>
            <c:strRef>
              <c:f>Sheet1!$A$2:$A$21</c:f>
              <c:strCache>
                <c:ptCount val="20"/>
                <c:pt idx="0">
                  <c:v>M</c:v>
                </c:pt>
                <c:pt idx="1">
                  <c:v>T</c:v>
                </c:pt>
                <c:pt idx="2">
                  <c:v>W</c:v>
                </c:pt>
                <c:pt idx="3">
                  <c:v>R</c:v>
                </c:pt>
                <c:pt idx="4">
                  <c:v>F</c:v>
                </c:pt>
                <c:pt idx="5">
                  <c:v>M</c:v>
                </c:pt>
                <c:pt idx="6">
                  <c:v>T</c:v>
                </c:pt>
                <c:pt idx="7">
                  <c:v>W</c:v>
                </c:pt>
                <c:pt idx="8">
                  <c:v>R</c:v>
                </c:pt>
                <c:pt idx="9">
                  <c:v>F</c:v>
                </c:pt>
                <c:pt idx="10">
                  <c:v>M</c:v>
                </c:pt>
                <c:pt idx="11">
                  <c:v>T</c:v>
                </c:pt>
                <c:pt idx="12">
                  <c:v>W</c:v>
                </c:pt>
                <c:pt idx="13">
                  <c:v>R</c:v>
                </c:pt>
                <c:pt idx="14">
                  <c:v>F</c:v>
                </c:pt>
                <c:pt idx="15">
                  <c:v>M</c:v>
                </c:pt>
                <c:pt idx="16">
                  <c:v>T</c:v>
                </c:pt>
                <c:pt idx="17">
                  <c:v>W</c:v>
                </c:pt>
                <c:pt idx="18">
                  <c:v>R</c:v>
                </c:pt>
                <c:pt idx="19">
                  <c:v>F</c:v>
                </c:pt>
              </c:strCache>
            </c:strRef>
          </c:cat>
          <c:val>
            <c:numRef>
              <c:f>Sheet1!$B$2:$B$21</c:f>
              <c:numCache>
                <c:formatCode>General</c:formatCode>
                <c:ptCount val="20"/>
                <c:pt idx="0">
                  <c:v>6</c:v>
                </c:pt>
                <c:pt idx="1">
                  <c:v>1</c:v>
                </c:pt>
                <c:pt idx="2">
                  <c:v>2</c:v>
                </c:pt>
                <c:pt idx="3">
                  <c:v>2</c:v>
                </c:pt>
                <c:pt idx="4">
                  <c:v>1</c:v>
                </c:pt>
                <c:pt idx="5">
                  <c:v>7</c:v>
                </c:pt>
                <c:pt idx="6">
                  <c:v>2</c:v>
                </c:pt>
                <c:pt idx="7">
                  <c:v>3</c:v>
                </c:pt>
                <c:pt idx="8">
                  <c:v>1</c:v>
                </c:pt>
                <c:pt idx="9">
                  <c:v>2</c:v>
                </c:pt>
                <c:pt idx="10">
                  <c:v>10</c:v>
                </c:pt>
                <c:pt idx="11">
                  <c:v>1</c:v>
                </c:pt>
                <c:pt idx="12">
                  <c:v>3</c:v>
                </c:pt>
                <c:pt idx="13">
                  <c:v>2</c:v>
                </c:pt>
                <c:pt idx="14">
                  <c:v>3</c:v>
                </c:pt>
                <c:pt idx="15">
                  <c:v>7</c:v>
                </c:pt>
                <c:pt idx="16">
                  <c:v>2</c:v>
                </c:pt>
                <c:pt idx="17">
                  <c:v>3</c:v>
                </c:pt>
                <c:pt idx="18">
                  <c:v>4</c:v>
                </c:pt>
                <c:pt idx="19">
                  <c:v>2</c:v>
                </c:pt>
              </c:numCache>
            </c:numRef>
          </c:val>
          <c:smooth val="0"/>
          <c:extLst>
            <c:ext xmlns:c16="http://schemas.microsoft.com/office/drawing/2014/chart" uri="{C3380CC4-5D6E-409C-BE32-E72D297353CC}">
              <c16:uniqueId val="{00000000-D6F4-034C-B77A-0F1A8B26D2C4}"/>
            </c:ext>
          </c:extLst>
        </c:ser>
        <c:ser>
          <c:idx val="1"/>
          <c:order val="1"/>
          <c:tx>
            <c:strRef>
              <c:f>Sheet1!$C$1</c:f>
              <c:strCache>
                <c:ptCount val="1"/>
              </c:strCache>
            </c:strRef>
          </c:tx>
          <c:marker>
            <c:symbol val="none"/>
          </c:marker>
          <c:cat>
            <c:strRef>
              <c:f>Sheet1!$A$2:$A$21</c:f>
              <c:strCache>
                <c:ptCount val="20"/>
                <c:pt idx="0">
                  <c:v>M</c:v>
                </c:pt>
                <c:pt idx="1">
                  <c:v>T</c:v>
                </c:pt>
                <c:pt idx="2">
                  <c:v>W</c:v>
                </c:pt>
                <c:pt idx="3">
                  <c:v>R</c:v>
                </c:pt>
                <c:pt idx="4">
                  <c:v>F</c:v>
                </c:pt>
                <c:pt idx="5">
                  <c:v>M</c:v>
                </c:pt>
                <c:pt idx="6">
                  <c:v>T</c:v>
                </c:pt>
                <c:pt idx="7">
                  <c:v>W</c:v>
                </c:pt>
                <c:pt idx="8">
                  <c:v>R</c:v>
                </c:pt>
                <c:pt idx="9">
                  <c:v>F</c:v>
                </c:pt>
                <c:pt idx="10">
                  <c:v>M</c:v>
                </c:pt>
                <c:pt idx="11">
                  <c:v>T</c:v>
                </c:pt>
                <c:pt idx="12">
                  <c:v>W</c:v>
                </c:pt>
                <c:pt idx="13">
                  <c:v>R</c:v>
                </c:pt>
                <c:pt idx="14">
                  <c:v>F</c:v>
                </c:pt>
                <c:pt idx="15">
                  <c:v>M</c:v>
                </c:pt>
                <c:pt idx="16">
                  <c:v>T</c:v>
                </c:pt>
                <c:pt idx="17">
                  <c:v>W</c:v>
                </c:pt>
                <c:pt idx="18">
                  <c:v>R</c:v>
                </c:pt>
                <c:pt idx="19">
                  <c:v>F</c:v>
                </c:pt>
              </c:strCache>
            </c:strRef>
          </c:cat>
          <c:val>
            <c:numRef>
              <c:f>Sheet1!$C$2:$C$21</c:f>
              <c:numCache>
                <c:formatCode>General</c:formatCode>
                <c:ptCount val="20"/>
              </c:numCache>
            </c:numRef>
          </c:val>
          <c:smooth val="0"/>
          <c:extLst>
            <c:ext xmlns:c16="http://schemas.microsoft.com/office/drawing/2014/chart" uri="{C3380CC4-5D6E-409C-BE32-E72D297353CC}">
              <c16:uniqueId val="{00000001-D6F4-034C-B77A-0F1A8B26D2C4}"/>
            </c:ext>
          </c:extLst>
        </c:ser>
        <c:dLbls>
          <c:showLegendKey val="0"/>
          <c:showVal val="0"/>
          <c:showCatName val="0"/>
          <c:showSerName val="0"/>
          <c:showPercent val="0"/>
          <c:showBubbleSize val="0"/>
        </c:dLbls>
        <c:smooth val="0"/>
        <c:axId val="-2101795976"/>
        <c:axId val="-2101816760"/>
      </c:lineChart>
      <c:catAx>
        <c:axId val="-2101795976"/>
        <c:scaling>
          <c:orientation val="minMax"/>
        </c:scaling>
        <c:delete val="0"/>
        <c:axPos val="b"/>
        <c:numFmt formatCode="General" sourceLinked="0"/>
        <c:majorTickMark val="out"/>
        <c:minorTickMark val="none"/>
        <c:tickLblPos val="nextTo"/>
        <c:crossAx val="-2101816760"/>
        <c:crosses val="autoZero"/>
        <c:auto val="1"/>
        <c:lblAlgn val="ctr"/>
        <c:lblOffset val="100"/>
        <c:noMultiLvlLbl val="0"/>
      </c:catAx>
      <c:valAx>
        <c:axId val="-2101816760"/>
        <c:scaling>
          <c:orientation val="minMax"/>
        </c:scaling>
        <c:delete val="0"/>
        <c:axPos val="l"/>
        <c:majorGridlines/>
        <c:numFmt formatCode="General" sourceLinked="1"/>
        <c:majorTickMark val="out"/>
        <c:minorTickMark val="none"/>
        <c:tickLblPos val="nextTo"/>
        <c:crossAx val="-2101795976"/>
        <c:crosses val="autoZero"/>
        <c:crossBetween val="between"/>
      </c:valAx>
      <c:spPr>
        <a:solidFill>
          <a:schemeClr val="bg2"/>
        </a:solidFill>
      </c:spPr>
    </c:plotArea>
    <c:legend>
      <c:legendPos val="r"/>
      <c:overlay val="0"/>
    </c:legend>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0.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1.png"/></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image" Target="../media/image22.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30.wmf"/><Relationship Id="rId1" Type="http://schemas.openxmlformats.org/officeDocument/2006/relationships/image" Target="../media/image2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913" cy="465138"/>
          </a:xfrm>
          <a:prstGeom prst="rect">
            <a:avLst/>
          </a:prstGeom>
        </p:spPr>
        <p:txBody>
          <a:bodyPr vert="horz" lIns="93177" tIns="46589" rIns="93177" bIns="46589"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97313" y="0"/>
            <a:ext cx="2982912" cy="465138"/>
          </a:xfrm>
          <a:prstGeom prst="rect">
            <a:avLst/>
          </a:prstGeom>
        </p:spPr>
        <p:txBody>
          <a:bodyPr vert="horz" lIns="93177" tIns="46589" rIns="93177" bIns="46589" rtlCol="0"/>
          <a:lstStyle>
            <a:lvl1pPr algn="r" fontAlgn="auto">
              <a:spcBef>
                <a:spcPts val="0"/>
              </a:spcBef>
              <a:spcAft>
                <a:spcPts val="0"/>
              </a:spcAft>
              <a:defRPr sz="1200">
                <a:latin typeface="+mn-lt"/>
              </a:defRPr>
            </a:lvl1pPr>
          </a:lstStyle>
          <a:p>
            <a:pPr>
              <a:defRPr/>
            </a:pPr>
            <a:fld id="{F891D91E-676A-4F4A-91C7-34DB3BC10564}" type="datetimeFigureOut">
              <a:rPr lang="en-US"/>
              <a:pPr>
                <a:defRPr/>
              </a:pPr>
              <a:t>10/8/2019</a:t>
            </a:fld>
            <a:endParaRPr lang="en-US"/>
          </a:p>
        </p:txBody>
      </p:sp>
      <p:sp>
        <p:nvSpPr>
          <p:cNvPr id="4" name="Slide Image Placeholder 3"/>
          <p:cNvSpPr>
            <a:spLocks noGrp="1" noRot="1" noChangeAspect="1"/>
          </p:cNvSpPr>
          <p:nvPr>
            <p:ph type="sldImg" idx="2"/>
          </p:nvPr>
        </p:nvSpPr>
        <p:spPr>
          <a:xfrm>
            <a:off x="1117600" y="696913"/>
            <a:ext cx="4646613"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688975" y="4416425"/>
            <a:ext cx="5503863" cy="4183063"/>
          </a:xfrm>
          <a:prstGeom prst="rect">
            <a:avLst/>
          </a:prstGeom>
        </p:spPr>
        <p:txBody>
          <a:bodyPr vert="horz" lIns="93177" tIns="46589" rIns="93177" bIns="4658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2982913" cy="465138"/>
          </a:xfrm>
          <a:prstGeom prst="rect">
            <a:avLst/>
          </a:prstGeom>
        </p:spPr>
        <p:txBody>
          <a:bodyPr vert="horz" lIns="93177" tIns="46589" rIns="93177" bIns="46589"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97313" y="8829675"/>
            <a:ext cx="2982912" cy="465138"/>
          </a:xfrm>
          <a:prstGeom prst="rect">
            <a:avLst/>
          </a:prstGeom>
        </p:spPr>
        <p:txBody>
          <a:bodyPr vert="horz" lIns="93177" tIns="46589" rIns="93177" bIns="46589" rtlCol="0" anchor="b"/>
          <a:lstStyle>
            <a:lvl1pPr algn="r" fontAlgn="auto">
              <a:spcBef>
                <a:spcPts val="0"/>
              </a:spcBef>
              <a:spcAft>
                <a:spcPts val="0"/>
              </a:spcAft>
              <a:defRPr sz="1200">
                <a:latin typeface="+mn-lt"/>
              </a:defRPr>
            </a:lvl1pPr>
          </a:lstStyle>
          <a:p>
            <a:pPr>
              <a:defRPr/>
            </a:pPr>
            <a:fld id="{C5CBD437-FC9F-42AB-8F15-1C8EF1760FA1}" type="slidenum">
              <a:rPr lang="en-US"/>
              <a:pPr>
                <a:defRPr/>
              </a:pPr>
              <a:t>‹#›</a:t>
            </a:fld>
            <a:endParaRPr lang="en-US"/>
          </a:p>
        </p:txBody>
      </p:sp>
    </p:spTree>
    <p:extLst>
      <p:ext uri="{BB962C8B-B14F-4D97-AF65-F5344CB8AC3E}">
        <p14:creationId xmlns:p14="http://schemas.microsoft.com/office/powerpoint/2010/main" val="20246646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a:t>Briefly explain the tools based on the pictures that we will learn how to use, make, and interpret. </a:t>
            </a:r>
          </a:p>
          <a:p>
            <a:r>
              <a:rPr lang="en-US" baseline="0" dirty="0"/>
              <a:t>The PowerPoint was developed in 2007. If the PowerPoint is opened in 2003, some of the diagrams and calculations may need to be adjusted.</a:t>
            </a:r>
          </a:p>
          <a:p>
            <a:endParaRPr lang="en-US" dirty="0"/>
          </a:p>
        </p:txBody>
      </p:sp>
      <p:sp>
        <p:nvSpPr>
          <p:cNvPr id="4" name="Slide Number Placeholder 3"/>
          <p:cNvSpPr>
            <a:spLocks noGrp="1"/>
          </p:cNvSpPr>
          <p:nvPr>
            <p:ph type="sldNum" sz="quarter" idx="10"/>
          </p:nvPr>
        </p:nvSpPr>
        <p:spPr/>
        <p:txBody>
          <a:bodyPr/>
          <a:lstStyle/>
          <a:p>
            <a:pPr>
              <a:defRPr/>
            </a:pPr>
            <a:fld id="{C5CBD437-FC9F-42AB-8F15-1C8EF1760FA1}"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a:t>
            </a:r>
            <a:r>
              <a:rPr lang="en-US" baseline="0" dirty="0"/>
              <a:t> other case study for the course we used the 5-7 step problem solving method, now we will use the PDCA method. You should notice the similarities. </a:t>
            </a:r>
            <a:endParaRPr lang="en-US" dirty="0"/>
          </a:p>
        </p:txBody>
      </p:sp>
      <p:sp>
        <p:nvSpPr>
          <p:cNvPr id="4" name="Slide Number Placeholder 3"/>
          <p:cNvSpPr>
            <a:spLocks noGrp="1"/>
          </p:cNvSpPr>
          <p:nvPr>
            <p:ph type="sldNum" sz="quarter" idx="10"/>
          </p:nvPr>
        </p:nvSpPr>
        <p:spPr/>
        <p:txBody>
          <a:bodyPr/>
          <a:lstStyle/>
          <a:p>
            <a:pPr>
              <a:defRPr/>
            </a:pPr>
            <a:fld id="{C5CBD437-FC9F-42AB-8F15-1C8EF1760FA1}" type="slidenum">
              <a:rPr lang="en-US" smtClean="0"/>
              <a:pPr>
                <a:defRPr/>
              </a:pPr>
              <a:t>2</a:t>
            </a:fld>
            <a:endParaRPr lang="en-US"/>
          </a:p>
        </p:txBody>
      </p:sp>
    </p:spTree>
    <p:extLst>
      <p:ext uri="{BB962C8B-B14F-4D97-AF65-F5344CB8AC3E}">
        <p14:creationId xmlns:p14="http://schemas.microsoft.com/office/powerpoint/2010/main" val="9837557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Slide Image Placeholder 1"/>
          <p:cNvSpPr>
            <a:spLocks noGrp="1" noRot="1" noChangeAspect="1"/>
          </p:cNvSpPr>
          <p:nvPr>
            <p:ph type="sldImg"/>
          </p:nvPr>
        </p:nvSpPr>
        <p:spPr bwMode="auto">
          <a:noFill/>
          <a:ln>
            <a:solidFill>
              <a:srgbClr val="000000"/>
            </a:solidFill>
            <a:miter lim="800000"/>
            <a:headEnd/>
            <a:tailEnd/>
          </a:ln>
        </p:spPr>
      </p:sp>
      <p:sp>
        <p:nvSpPr>
          <p:cNvPr id="1648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We are here today to talk about making improvements. With a partner, discuss how do you know you have made an improvement in the workplace?</a:t>
            </a:r>
          </a:p>
          <a:p>
            <a:pPr eaLnBrk="1" hangingPunct="1">
              <a:spcBef>
                <a:spcPct val="0"/>
              </a:spcBef>
            </a:pPr>
            <a:r>
              <a:rPr lang="en-US" dirty="0"/>
              <a:t>After each group has reported out, summarize that improvement can only be accomplished when you can compare where you have started to where you ended up. It is also important that individuals agree upon where you should end up. To understand where you have started-baseline, you must collect data.</a:t>
            </a:r>
          </a:p>
          <a:p>
            <a:pPr eaLnBrk="1" hangingPunct="1">
              <a:spcBef>
                <a:spcPct val="0"/>
              </a:spcBef>
            </a:pPr>
            <a:endParaRPr lang="en-US" dirty="0"/>
          </a:p>
        </p:txBody>
      </p:sp>
      <p:sp>
        <p:nvSpPr>
          <p:cNvPr id="204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FE4A0DA-7E89-4373-8B1D-6F552B2EE3E7}" type="slidenum">
              <a:rPr lang="en-US"/>
              <a:pPr fontAlgn="base">
                <a:spcBef>
                  <a:spcPct val="0"/>
                </a:spcBef>
                <a:spcAft>
                  <a:spcPct val="0"/>
                </a:spcAft>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in class use small</a:t>
            </a:r>
            <a:r>
              <a:rPr lang="en-US" baseline="0" dirty="0"/>
              <a:t> groups, for online students will develop on their own.</a:t>
            </a:r>
          </a:p>
          <a:p>
            <a:r>
              <a:rPr lang="en-US" baseline="0" dirty="0"/>
              <a:t>Goal statement can be listed as a question How will ………</a:t>
            </a:r>
          </a:p>
          <a:p>
            <a:r>
              <a:rPr lang="en-US" baseline="0" dirty="0"/>
              <a:t>Example: Third shift employees are not ready work at 9 p.m.</a:t>
            </a:r>
            <a:endParaRPr lang="en-US" dirty="0"/>
          </a:p>
        </p:txBody>
      </p:sp>
      <p:sp>
        <p:nvSpPr>
          <p:cNvPr id="4" name="Slide Number Placeholder 3"/>
          <p:cNvSpPr>
            <a:spLocks noGrp="1"/>
          </p:cNvSpPr>
          <p:nvPr>
            <p:ph type="sldNum" sz="quarter" idx="10"/>
          </p:nvPr>
        </p:nvSpPr>
        <p:spPr/>
        <p:txBody>
          <a:bodyPr/>
          <a:lstStyle/>
          <a:p>
            <a:pPr>
              <a:defRPr/>
            </a:pPr>
            <a:fld id="{C5CBD437-FC9F-42AB-8F15-1C8EF1760FA1}" type="slidenum">
              <a:rPr lang="en-US" smtClean="0"/>
              <a:pPr>
                <a:defRPr/>
              </a:pPr>
              <a:t>5</a:t>
            </a:fld>
            <a:endParaRPr lang="en-US"/>
          </a:p>
        </p:txBody>
      </p:sp>
    </p:spTree>
    <p:extLst>
      <p:ext uri="{BB962C8B-B14F-4D97-AF65-F5344CB8AC3E}">
        <p14:creationId xmlns:p14="http://schemas.microsoft.com/office/powerpoint/2010/main" val="10960444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Slide Image Placeholder 1"/>
          <p:cNvSpPr>
            <a:spLocks noGrp="1" noRot="1" noChangeAspect="1"/>
          </p:cNvSpPr>
          <p:nvPr>
            <p:ph type="sldImg"/>
          </p:nvPr>
        </p:nvSpPr>
        <p:spPr bwMode="auto">
          <a:noFill/>
          <a:ln>
            <a:solidFill>
              <a:srgbClr val="000000"/>
            </a:solidFill>
            <a:miter lim="800000"/>
            <a:headEnd/>
            <a:tailEnd/>
          </a:ln>
        </p:spPr>
      </p:sp>
      <p:sp>
        <p:nvSpPr>
          <p:cNvPr id="1689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Depending on the</a:t>
            </a:r>
            <a:r>
              <a:rPr lang="en-US" baseline="0" dirty="0"/>
              <a:t> author, the words associated with SMARTER vary. Here the author assigns Agrees to A vs Attainable and Realistic for R vs Relevant. Regardless of which terms you assign to each letter, the purpose of SMARTER is to make sure you have as clear as goals as possible.</a:t>
            </a:r>
            <a:endParaRPr lang="en-US" dirty="0"/>
          </a:p>
        </p:txBody>
      </p:sp>
      <p:sp>
        <p:nvSpPr>
          <p:cNvPr id="245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3F9A3F2-6B8C-4A7F-8C7D-46E0A571B21E}" type="slidenum">
              <a:rPr lang="en-US"/>
              <a:pPr fontAlgn="base">
                <a:spcBef>
                  <a:spcPct val="0"/>
                </a:spcBef>
                <a:spcAft>
                  <a:spcPct val="0"/>
                </a:spcAft>
                <a:defRPr/>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Slide Image Placeholder 1"/>
          <p:cNvSpPr>
            <a:spLocks noGrp="1" noRot="1" noChangeAspect="1"/>
          </p:cNvSpPr>
          <p:nvPr>
            <p:ph type="sldImg"/>
          </p:nvPr>
        </p:nvSpPr>
        <p:spPr bwMode="auto">
          <a:noFill/>
          <a:ln>
            <a:solidFill>
              <a:srgbClr val="000000"/>
            </a:solidFill>
            <a:miter lim="800000"/>
            <a:headEnd/>
            <a:tailEnd/>
          </a:ln>
        </p:spPr>
      </p:sp>
      <p:sp>
        <p:nvSpPr>
          <p:cNvPr id="171010" name="Notes Placeholder 2"/>
          <p:cNvSpPr>
            <a:spLocks noGrp="1"/>
          </p:cNvSpPr>
          <p:nvPr>
            <p:ph type="body" idx="1"/>
          </p:nvPr>
        </p:nvSpPr>
        <p:spPr bwMode="auto">
          <a:noFill/>
        </p:spPr>
        <p:txBody>
          <a:bodyPr wrap="square" numCol="1" anchor="t" anchorCtr="0" compatLnSpc="1">
            <a:prstTxWarp prst="textNoShape">
              <a:avLst/>
            </a:prstTxWarp>
          </a:bodyPr>
          <a:lstStyle/>
          <a:p>
            <a:pPr defTabSz="930275" eaLnBrk="1" hangingPunct="1">
              <a:spcBef>
                <a:spcPct val="0"/>
              </a:spcBef>
            </a:pPr>
            <a:r>
              <a:rPr lang="en-US" dirty="0"/>
              <a:t>After each group has reported out, have groups adjust their goal to be SMARTER. </a:t>
            </a:r>
          </a:p>
          <a:p>
            <a:pPr defTabSz="930275" eaLnBrk="1" hangingPunct="1">
              <a:spcBef>
                <a:spcPct val="0"/>
              </a:spcBef>
            </a:pPr>
            <a:endParaRPr lang="en-US" dirty="0"/>
          </a:p>
          <a:p>
            <a:pPr defTabSz="930275" eaLnBrk="1" hangingPunct="1">
              <a:spcBef>
                <a:spcPct val="0"/>
              </a:spcBef>
            </a:pPr>
            <a:r>
              <a:rPr lang="en-US" dirty="0"/>
              <a:t>Individuals</a:t>
            </a:r>
            <a:r>
              <a:rPr lang="en-US" baseline="0" dirty="0"/>
              <a:t> on third shift should be at his/her work station at by 9:00 p.m. </a:t>
            </a:r>
            <a:endParaRPr lang="en-US" dirty="0"/>
          </a:p>
          <a:p>
            <a:pPr defTabSz="930275" eaLnBrk="1" hangingPunct="1">
              <a:spcBef>
                <a:spcPct val="0"/>
              </a:spcBef>
            </a:pPr>
            <a:endParaRPr lang="en-US" dirty="0"/>
          </a:p>
        </p:txBody>
      </p:sp>
      <p:sp>
        <p:nvSpPr>
          <p:cNvPr id="266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6AE3CC8-5371-4C70-AED8-317F3F0F2413}" type="slidenum">
              <a:rPr lang="en-US"/>
              <a:pPr fontAlgn="base">
                <a:spcBef>
                  <a:spcPct val="0"/>
                </a:spcBef>
                <a:spcAft>
                  <a:spcPct val="0"/>
                </a:spcAft>
                <a:defRPr/>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a:t>
            </a:r>
            <a:r>
              <a:rPr lang="en-US" baseline="0" dirty="0"/>
              <a:t> though we have written the goal SMARTER. We may need to be more explicit with an operational definition.</a:t>
            </a:r>
          </a:p>
          <a:p>
            <a:r>
              <a:rPr lang="en-US" baseline="0" dirty="0"/>
              <a:t>Online- grab some cookies, bag of chips, or sleeve of crackers.</a:t>
            </a:r>
          </a:p>
          <a:p>
            <a:r>
              <a:rPr lang="en-US" baseline="0" dirty="0"/>
              <a:t> </a:t>
            </a:r>
            <a:endParaRPr lang="en-US" dirty="0"/>
          </a:p>
        </p:txBody>
      </p:sp>
      <p:sp>
        <p:nvSpPr>
          <p:cNvPr id="4" name="Slide Number Placeholder 3"/>
          <p:cNvSpPr>
            <a:spLocks noGrp="1"/>
          </p:cNvSpPr>
          <p:nvPr>
            <p:ph type="sldNum" sz="quarter" idx="10"/>
          </p:nvPr>
        </p:nvSpPr>
        <p:spPr/>
        <p:txBody>
          <a:bodyPr/>
          <a:lstStyle/>
          <a:p>
            <a:pPr>
              <a:defRPr/>
            </a:pPr>
            <a:fld id="{C5CBD437-FC9F-42AB-8F15-1C8EF1760FA1}" type="slidenum">
              <a:rPr lang="en-US" smtClean="0"/>
              <a:pPr>
                <a:defRPr/>
              </a:pPr>
              <a:t>8</a:t>
            </a:fld>
            <a:endParaRPr lang="en-US"/>
          </a:p>
        </p:txBody>
      </p:sp>
    </p:spTree>
    <p:extLst>
      <p:ext uri="{BB962C8B-B14F-4D97-AF65-F5344CB8AC3E}">
        <p14:creationId xmlns:p14="http://schemas.microsoft.com/office/powerpoint/2010/main" val="2726600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2"/>
          <p:cNvSpPr>
            <a:spLocks noGrp="1" noRot="1" noChangeAspect="1" noTextEdit="1"/>
          </p:cNvSpPr>
          <p:nvPr>
            <p:ph type="sldImg"/>
          </p:nvPr>
        </p:nvSpPr>
        <p:spPr bwMode="auto">
          <a:noFill/>
          <a:ln>
            <a:solidFill>
              <a:srgbClr val="000000"/>
            </a:solidFill>
            <a:miter lim="800000"/>
            <a:headEnd/>
            <a:tailEnd/>
          </a:ln>
        </p:spPr>
      </p:sp>
      <p:sp>
        <p:nvSpPr>
          <p:cNvPr id="174082"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dirty="0"/>
              <a:t>If you have additional cookies, have the students who get done early count  the additional cookies to increase the sample size. </a:t>
            </a:r>
          </a:p>
          <a:p>
            <a:pPr eaLnBrk="1" hangingPunct="1"/>
            <a:endParaRPr lang="en-US" dirty="0"/>
          </a:p>
          <a:p>
            <a:pPr eaLnBrk="1" hangingPunct="1"/>
            <a:r>
              <a:rPr lang="en-US" dirty="0"/>
              <a:t>Students will get frustrated and ask questions about what is considered a whole chip, what is considered whole cookie.</a:t>
            </a:r>
          </a:p>
          <a:p>
            <a:pPr eaLnBrk="1" hangingPunct="1"/>
            <a:endParaRPr lang="en-US" dirty="0"/>
          </a:p>
          <a:p>
            <a:pPr eaLnBrk="1" hangingPunct="1"/>
            <a:r>
              <a:rPr lang="en-US" dirty="0"/>
              <a:t>You could prompt them with “what would you do at work if you your supervisor was not around and you had a question?” Small group of students will begin to confer.</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Slide Image Placeholder 1"/>
          <p:cNvSpPr>
            <a:spLocks noGrp="1" noRot="1" noChangeAspect="1"/>
          </p:cNvSpPr>
          <p:nvPr>
            <p:ph type="sldImg"/>
          </p:nvPr>
        </p:nvSpPr>
        <p:spPr bwMode="auto">
          <a:noFill/>
          <a:ln>
            <a:solidFill>
              <a:srgbClr val="000000"/>
            </a:solidFill>
            <a:miter lim="800000"/>
            <a:headEnd/>
            <a:tailEnd/>
          </a:ln>
        </p:spPr>
      </p:sp>
      <p:sp>
        <p:nvSpPr>
          <p:cNvPr id="1761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Reference how an operational definition would have been helpful with the cookie exercise. Think how common a chocolate chip cookie is and how challenging that was for each of you, now add in the complexity of individuals that may not be familiar with our culture and how challenging it can be not having good operational definitions.  How</a:t>
            </a:r>
            <a:r>
              <a:rPr lang="en-US" baseline="0" dirty="0"/>
              <a:t> about the goal have a cake done when it comes out of the oven. Well how do you test it finger, toothpick, eat etc.? Operational definitions make it very specific.</a:t>
            </a:r>
            <a:endParaRPr lang="en-US" dirty="0"/>
          </a:p>
          <a:p>
            <a:pPr eaLnBrk="1" hangingPunct="1">
              <a:spcBef>
                <a:spcPct val="0"/>
              </a:spcBef>
            </a:pPr>
            <a:endParaRPr lang="en-US" dirty="0"/>
          </a:p>
          <a:p>
            <a:pPr eaLnBrk="1" hangingPunct="1">
              <a:spcBef>
                <a:spcPct val="0"/>
              </a:spcBef>
            </a:pPr>
            <a:r>
              <a:rPr lang="en-US" dirty="0"/>
              <a:t>Explore the options different ways of communicating an operational definition- written, pictures, templates, checking tools- i.e. it must fit through this hole. Example Auntie</a:t>
            </a:r>
            <a:r>
              <a:rPr lang="en-US" baseline="0" dirty="0"/>
              <a:t> Anne’s at the mall that has a pretzel template to make each pretzel by.</a:t>
            </a:r>
            <a:endParaRPr lang="en-US" dirty="0"/>
          </a:p>
        </p:txBody>
      </p:sp>
      <p:sp>
        <p:nvSpPr>
          <p:cNvPr id="2867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C96891B-B478-4403-BCC6-1D0959DBE483}" type="slidenum">
              <a:rPr lang="en-US"/>
              <a:pPr fontAlgn="base">
                <a:spcBef>
                  <a:spcPct val="0"/>
                </a:spcBef>
                <a:spcAft>
                  <a:spcPct val="0"/>
                </a:spcAft>
                <a:defRPr/>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class</a:t>
            </a:r>
            <a:r>
              <a:rPr lang="en-US" baseline="0" dirty="0"/>
              <a:t> have small groups write a operational definition.</a:t>
            </a:r>
          </a:p>
          <a:p>
            <a:endParaRPr lang="en-US" baseline="0" dirty="0"/>
          </a:p>
          <a:p>
            <a:r>
              <a:rPr lang="en-US" baseline="0" dirty="0"/>
              <a:t>Employees on third shift must be dressed, standing at station, machine running, check sheets dated and ready to begin production at 9:00 p.m. based on  the clock on the production floor.</a:t>
            </a:r>
            <a:endParaRPr lang="en-US" dirty="0"/>
          </a:p>
        </p:txBody>
      </p:sp>
      <p:sp>
        <p:nvSpPr>
          <p:cNvPr id="4" name="Slide Number Placeholder 3"/>
          <p:cNvSpPr>
            <a:spLocks noGrp="1"/>
          </p:cNvSpPr>
          <p:nvPr>
            <p:ph type="sldNum" sz="quarter" idx="10"/>
          </p:nvPr>
        </p:nvSpPr>
        <p:spPr/>
        <p:txBody>
          <a:bodyPr/>
          <a:lstStyle/>
          <a:p>
            <a:pPr>
              <a:defRPr/>
            </a:pPr>
            <a:fld id="{C5CBD437-FC9F-42AB-8F15-1C8EF1760FA1}" type="slidenum">
              <a:rPr lang="en-US" smtClean="0"/>
              <a:pPr>
                <a:defRPr/>
              </a:pPr>
              <a:t>11</a:t>
            </a:fld>
            <a:endParaRPr lang="en-US"/>
          </a:p>
        </p:txBody>
      </p:sp>
    </p:spTree>
    <p:extLst>
      <p:ext uri="{BB962C8B-B14F-4D97-AF65-F5344CB8AC3E}">
        <p14:creationId xmlns:p14="http://schemas.microsoft.com/office/powerpoint/2010/main" val="15677573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Slide Image Placeholder 1"/>
          <p:cNvSpPr>
            <a:spLocks noGrp="1" noRot="1" noChangeAspect="1"/>
          </p:cNvSpPr>
          <p:nvPr>
            <p:ph type="sldImg"/>
          </p:nvPr>
        </p:nvSpPr>
        <p:spPr bwMode="auto">
          <a:noFill/>
          <a:ln>
            <a:solidFill>
              <a:srgbClr val="000000"/>
            </a:solidFill>
            <a:miter lim="800000"/>
            <a:headEnd/>
            <a:tailEnd/>
          </a:ln>
        </p:spPr>
      </p:sp>
      <p:sp>
        <p:nvSpPr>
          <p:cNvPr id="1812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There are many other symbols for more detailed or complex flowcharting. </a:t>
            </a:r>
          </a:p>
        </p:txBody>
      </p:sp>
      <p:sp>
        <p:nvSpPr>
          <p:cNvPr id="3379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69823B9-09DC-4EB1-93AA-1A2E1433084D}" type="slidenum">
              <a:rPr lang="en-US"/>
              <a:pPr fontAlgn="base">
                <a:spcBef>
                  <a:spcPct val="0"/>
                </a:spcBef>
                <a:spcAft>
                  <a:spcPct val="0"/>
                </a:spcAft>
                <a:defRPr/>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Slide Image Placeholder 1"/>
          <p:cNvSpPr>
            <a:spLocks noGrp="1" noRot="1" noChangeAspect="1"/>
          </p:cNvSpPr>
          <p:nvPr>
            <p:ph type="sldImg"/>
          </p:nvPr>
        </p:nvSpPr>
        <p:spPr bwMode="auto">
          <a:noFill/>
          <a:ln>
            <a:solidFill>
              <a:srgbClr val="000000"/>
            </a:solidFill>
            <a:miter lim="800000"/>
            <a:headEnd/>
            <a:tailEnd/>
          </a:ln>
        </p:spPr>
      </p:sp>
      <p:sp>
        <p:nvSpPr>
          <p:cNvPr id="1832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Notice how each decision diamond has a yes and no alternative. All connected symbols end with a finish oval.</a:t>
            </a:r>
          </a:p>
          <a:p>
            <a:pPr eaLnBrk="1" hangingPunct="1">
              <a:spcBef>
                <a:spcPct val="0"/>
              </a:spcBef>
            </a:pPr>
            <a:r>
              <a:rPr lang="en-US" dirty="0"/>
              <a:t>Review highlights of flowcharting in text, including the different types of flowcharts deployment, process, and top down. </a:t>
            </a:r>
          </a:p>
          <a:p>
            <a:pPr eaLnBrk="1" hangingPunct="1">
              <a:spcBef>
                <a:spcPct val="0"/>
              </a:spcBef>
            </a:pPr>
            <a:endParaRPr lang="en-US" dirty="0"/>
          </a:p>
        </p:txBody>
      </p:sp>
      <p:sp>
        <p:nvSpPr>
          <p:cNvPr id="358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8D46644-111A-46E0-B41D-FBC1E048FCF1}" type="slidenum">
              <a:rPr lang="en-US"/>
              <a:pPr fontAlgn="base">
                <a:spcBef>
                  <a:spcPct val="0"/>
                </a:spcBef>
                <a:spcAft>
                  <a:spcPct val="0"/>
                </a:spcAft>
                <a:defRPr/>
              </a:pPr>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Slide Image Placeholder 1"/>
          <p:cNvSpPr>
            <a:spLocks noGrp="1" noRot="1" noChangeAspect="1"/>
          </p:cNvSpPr>
          <p:nvPr>
            <p:ph type="sldImg"/>
          </p:nvPr>
        </p:nvSpPr>
        <p:spPr bwMode="auto">
          <a:noFill/>
          <a:ln>
            <a:solidFill>
              <a:srgbClr val="000000"/>
            </a:solidFill>
            <a:miter lim="800000"/>
            <a:headEnd/>
            <a:tailEnd/>
          </a:ln>
        </p:spPr>
      </p:sp>
      <p:sp>
        <p:nvSpPr>
          <p:cNvPr id="1853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Some individuals are visual and a picture of how a process works may be helpful.</a:t>
            </a:r>
          </a:p>
          <a:p>
            <a:pPr eaLnBrk="1" hangingPunct="1">
              <a:spcBef>
                <a:spcPct val="0"/>
              </a:spcBef>
            </a:pPr>
            <a:r>
              <a:rPr lang="en-US" dirty="0"/>
              <a:t>We discussed how important baseline data is to continuous improvement. A baseline flowchart can be compared to the improved process flowchart.</a:t>
            </a:r>
          </a:p>
          <a:p>
            <a:pPr eaLnBrk="1" hangingPunct="1">
              <a:spcBef>
                <a:spcPct val="0"/>
              </a:spcBef>
            </a:pPr>
            <a:endParaRPr lang="en-US" dirty="0"/>
          </a:p>
        </p:txBody>
      </p:sp>
      <p:sp>
        <p:nvSpPr>
          <p:cNvPr id="378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431E137-9692-45C3-9E29-019EB74FE7A6}" type="slidenum">
              <a:rPr lang="en-US"/>
              <a:pPr fontAlgn="base">
                <a:spcBef>
                  <a:spcPct val="0"/>
                </a:spcBef>
                <a:spcAft>
                  <a:spcPct val="0"/>
                </a:spcAft>
                <a:defRPr/>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Slide Image Placeholder 1"/>
          <p:cNvSpPr>
            <a:spLocks noGrp="1" noRot="1" noChangeAspect="1"/>
          </p:cNvSpPr>
          <p:nvPr>
            <p:ph type="sldImg"/>
          </p:nvPr>
        </p:nvSpPr>
        <p:spPr bwMode="auto">
          <a:noFill/>
          <a:ln>
            <a:solidFill>
              <a:srgbClr val="000000"/>
            </a:solidFill>
            <a:miter lim="800000"/>
            <a:headEnd/>
            <a:tailEnd/>
          </a:ln>
        </p:spPr>
      </p:sp>
      <p:sp>
        <p:nvSpPr>
          <p:cNvPr id="1873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Supplies: Three different Post-its. One rectangle/task, one square/decision, and a different color Post-it for oval-you may want the students to trim Finish/Start Post-it to represent an oval.</a:t>
            </a:r>
          </a:p>
          <a:p>
            <a:pPr eaLnBrk="1" hangingPunct="1">
              <a:spcBef>
                <a:spcPct val="0"/>
              </a:spcBef>
            </a:pPr>
            <a:endParaRPr lang="en-US" dirty="0"/>
          </a:p>
          <a:p>
            <a:pPr eaLnBrk="1" hangingPunct="1">
              <a:spcBef>
                <a:spcPct val="0"/>
              </a:spcBef>
            </a:pPr>
            <a:r>
              <a:rPr lang="en-US" dirty="0"/>
              <a:t>Flowchart basic</a:t>
            </a:r>
            <a:r>
              <a:rPr lang="en-US" baseline="0" dirty="0"/>
              <a:t> process not causes of being late. </a:t>
            </a:r>
            <a:endParaRPr lang="en-US" dirty="0"/>
          </a:p>
          <a:p>
            <a:pPr eaLnBrk="1" hangingPunct="1">
              <a:spcBef>
                <a:spcPct val="0"/>
              </a:spcBef>
            </a:pPr>
            <a:endParaRPr lang="en-US" dirty="0"/>
          </a:p>
          <a:p>
            <a:pPr eaLnBrk="1" hangingPunct="1">
              <a:spcBef>
                <a:spcPct val="0"/>
              </a:spcBef>
            </a:pPr>
            <a:r>
              <a:rPr lang="en-US" dirty="0"/>
              <a:t>Once flowcharts are complete for each group, provide green and red markers for students to identify what typical works–green and what areas</a:t>
            </a:r>
            <a:r>
              <a:rPr lang="en-US" baseline="0" dirty="0"/>
              <a:t> cause</a:t>
            </a:r>
            <a:r>
              <a:rPr lang="en-US" dirty="0"/>
              <a:t> problems in the process-red. Students write comments by corresponding Post-its. </a:t>
            </a:r>
          </a:p>
          <a:p>
            <a:pPr eaLnBrk="1" hangingPunct="1">
              <a:spcBef>
                <a:spcPct val="0"/>
              </a:spcBef>
            </a:pPr>
            <a:endParaRPr lang="en-US" dirty="0"/>
          </a:p>
          <a:p>
            <a:pPr eaLnBrk="1" hangingPunct="1">
              <a:spcBef>
                <a:spcPct val="0"/>
              </a:spcBef>
            </a:pPr>
            <a:r>
              <a:rPr lang="en-US" dirty="0"/>
              <a:t>The visual of colors assists with identifying problem areas and potential causes and effects. </a:t>
            </a:r>
          </a:p>
          <a:p>
            <a:pPr eaLnBrk="1" hangingPunct="1">
              <a:spcBef>
                <a:spcPct val="0"/>
              </a:spcBef>
            </a:pPr>
            <a:r>
              <a:rPr lang="en-US" dirty="0"/>
              <a:t>It can be challenging to frame the focus</a:t>
            </a:r>
            <a:r>
              <a:rPr lang="en-US" baseline="0" dirty="0"/>
              <a:t> of where to begin the process/flowchart and where to end the process. The process should end based on the ability to meet the statement goal identified earlier. The process should begin at the a point that first impacts the goal.</a:t>
            </a:r>
          </a:p>
          <a:p>
            <a:pPr eaLnBrk="1" hangingPunct="1">
              <a:spcBef>
                <a:spcPct val="0"/>
              </a:spcBef>
            </a:pPr>
            <a:endParaRPr lang="en-US" baseline="0" dirty="0"/>
          </a:p>
          <a:p>
            <a:pPr eaLnBrk="1" hangingPunct="1">
              <a:spcBef>
                <a:spcPct val="0"/>
              </a:spcBef>
            </a:pPr>
            <a:endParaRPr lang="en-US" dirty="0"/>
          </a:p>
        </p:txBody>
      </p:sp>
      <p:sp>
        <p:nvSpPr>
          <p:cNvPr id="399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EA5AAB1-4AA4-4FCE-9C61-2C7E4F238939}" type="slidenum">
              <a:rPr lang="en-US"/>
              <a:pPr fontAlgn="base">
                <a:spcBef>
                  <a:spcPct val="0"/>
                </a:spcBef>
                <a:spcAft>
                  <a:spcPct val="0"/>
                </a:spcAft>
                <a:defRPr/>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baseline="0" dirty="0"/>
              <a:t>Typically components of the flowchart</a:t>
            </a:r>
          </a:p>
          <a:p>
            <a:pPr eaLnBrk="1" hangingPunct="1">
              <a:spcBef>
                <a:spcPct val="0"/>
              </a:spcBef>
            </a:pPr>
            <a:r>
              <a:rPr lang="en-US" dirty="0"/>
              <a:t>Sleep,</a:t>
            </a:r>
            <a:r>
              <a:rPr lang="en-US" baseline="0" dirty="0"/>
              <a:t> wake up,  shower yes/no, eat, yes/no, dress, breakfast, kids ready, drive to work, arrive at work.</a:t>
            </a:r>
          </a:p>
          <a:p>
            <a:endParaRPr lang="en-US" dirty="0"/>
          </a:p>
        </p:txBody>
      </p:sp>
      <p:sp>
        <p:nvSpPr>
          <p:cNvPr id="4" name="Slide Number Placeholder 3"/>
          <p:cNvSpPr>
            <a:spLocks noGrp="1"/>
          </p:cNvSpPr>
          <p:nvPr>
            <p:ph type="sldNum" sz="quarter" idx="10"/>
          </p:nvPr>
        </p:nvSpPr>
        <p:spPr/>
        <p:txBody>
          <a:bodyPr/>
          <a:lstStyle/>
          <a:p>
            <a:pPr>
              <a:defRPr/>
            </a:pPr>
            <a:fld id="{C5CBD437-FC9F-42AB-8F15-1C8EF1760FA1}" type="slidenum">
              <a:rPr lang="en-US" smtClean="0"/>
              <a:pPr>
                <a:defRPr/>
              </a:pPr>
              <a:t>16</a:t>
            </a:fld>
            <a:endParaRPr lang="en-US"/>
          </a:p>
        </p:txBody>
      </p:sp>
    </p:spTree>
    <p:extLst>
      <p:ext uri="{BB962C8B-B14F-4D97-AF65-F5344CB8AC3E}">
        <p14:creationId xmlns:p14="http://schemas.microsoft.com/office/powerpoint/2010/main" val="41606805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Slide Image Placeholder 1"/>
          <p:cNvSpPr>
            <a:spLocks noGrp="1" noRot="1" noChangeAspect="1"/>
          </p:cNvSpPr>
          <p:nvPr>
            <p:ph type="sldImg"/>
          </p:nvPr>
        </p:nvSpPr>
        <p:spPr bwMode="auto">
          <a:noFill/>
          <a:ln>
            <a:solidFill>
              <a:srgbClr val="000000"/>
            </a:solidFill>
            <a:miter lim="800000"/>
            <a:headEnd/>
            <a:tailEnd/>
          </a:ln>
        </p:spPr>
      </p:sp>
      <p:sp>
        <p:nvSpPr>
          <p:cNvPr id="2478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Sleep</a:t>
            </a:r>
            <a:r>
              <a:rPr lang="en-US" baseline="0" dirty="0"/>
              <a:t> might have a lot of red identified by it because causes could be drunk, watched movie, </a:t>
            </a:r>
            <a:r>
              <a:rPr lang="en-US" baseline="0" dirty="0" err="1"/>
              <a:t>etc</a:t>
            </a:r>
            <a:endParaRPr lang="en-US" baseline="0" dirty="0"/>
          </a:p>
          <a:p>
            <a:pPr eaLnBrk="1" hangingPunct="1">
              <a:spcBef>
                <a:spcPct val="0"/>
              </a:spcBef>
            </a:pPr>
            <a:r>
              <a:rPr lang="en-US" baseline="0" dirty="0"/>
              <a:t>Didn’t check schedule,</a:t>
            </a:r>
          </a:p>
          <a:p>
            <a:pPr eaLnBrk="1" hangingPunct="1">
              <a:spcBef>
                <a:spcPct val="0"/>
              </a:spcBef>
            </a:pPr>
            <a:r>
              <a:rPr lang="en-US" baseline="0" dirty="0"/>
              <a:t>Wake up- didn’t set alarm</a:t>
            </a:r>
          </a:p>
          <a:p>
            <a:pPr eaLnBrk="1" hangingPunct="1">
              <a:spcBef>
                <a:spcPct val="0"/>
              </a:spcBef>
            </a:pPr>
            <a:endParaRPr lang="en-US" dirty="0"/>
          </a:p>
        </p:txBody>
      </p:sp>
      <p:sp>
        <p:nvSpPr>
          <p:cNvPr id="419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BE353CE-580B-4F11-92D6-70D1545B9D7D}" type="slidenum">
              <a:rPr lang="en-US"/>
              <a:pPr fontAlgn="base">
                <a:spcBef>
                  <a:spcPct val="0"/>
                </a:spcBef>
                <a:spcAft>
                  <a:spcPct val="0"/>
                </a:spcAft>
                <a:defRPr/>
              </a:pPr>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Slide Image Placeholder 1"/>
          <p:cNvSpPr>
            <a:spLocks noGrp="1" noRot="1" noChangeAspect="1"/>
          </p:cNvSpPr>
          <p:nvPr>
            <p:ph type="sldImg"/>
          </p:nvPr>
        </p:nvSpPr>
        <p:spPr bwMode="auto">
          <a:noFill/>
          <a:ln>
            <a:solidFill>
              <a:srgbClr val="000000"/>
            </a:solidFill>
            <a:miter lim="800000"/>
            <a:headEnd/>
            <a:tailEnd/>
          </a:ln>
        </p:spPr>
      </p:sp>
      <p:sp>
        <p:nvSpPr>
          <p:cNvPr id="1914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An</a:t>
            </a:r>
            <a:r>
              <a:rPr lang="en-US" baseline="0" dirty="0"/>
              <a:t> affinity diagram is a great place to start to begin identifying root causes.</a:t>
            </a:r>
            <a:endParaRPr lang="en-US" dirty="0"/>
          </a:p>
          <a:p>
            <a:pPr eaLnBrk="1" hangingPunct="1">
              <a:spcBef>
                <a:spcPct val="0"/>
              </a:spcBef>
            </a:pPr>
            <a:r>
              <a:rPr lang="en-US" dirty="0"/>
              <a:t>Interpret the chart</a:t>
            </a:r>
          </a:p>
        </p:txBody>
      </p:sp>
      <p:sp>
        <p:nvSpPr>
          <p:cNvPr id="440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9C75ECF-F81F-4C56-8275-F3AEC511E408}" type="slidenum">
              <a:rPr lang="en-US"/>
              <a:pPr fontAlgn="base">
                <a:spcBef>
                  <a:spcPct val="0"/>
                </a:spcBef>
                <a:spcAft>
                  <a:spcPct val="0"/>
                </a:spcAft>
                <a:defRPr/>
              </a:pPr>
              <a:t>19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Slide Image Placeholder 1"/>
          <p:cNvSpPr>
            <a:spLocks noGrp="1" noRot="1" noChangeAspect="1"/>
          </p:cNvSpPr>
          <p:nvPr>
            <p:ph type="sldImg"/>
          </p:nvPr>
        </p:nvSpPr>
        <p:spPr bwMode="auto">
          <a:noFill/>
          <a:ln>
            <a:solidFill>
              <a:srgbClr val="000000"/>
            </a:solidFill>
            <a:miter lim="800000"/>
            <a:headEnd/>
            <a:tailEnd/>
          </a:ln>
        </p:spPr>
      </p:sp>
      <p:sp>
        <p:nvSpPr>
          <p:cNvPr id="19353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Review Affinity Diagram in student</a:t>
            </a:r>
            <a:r>
              <a:rPr lang="en-US" baseline="0" dirty="0"/>
              <a:t> supplement.</a:t>
            </a:r>
          </a:p>
          <a:p>
            <a:pPr eaLnBrk="1" hangingPunct="1">
              <a:spcBef>
                <a:spcPct val="0"/>
              </a:spcBef>
            </a:pPr>
            <a:endParaRPr lang="en-US" dirty="0"/>
          </a:p>
          <a:p>
            <a:pPr eaLnBrk="1" hangingPunct="1">
              <a:spcBef>
                <a:spcPct val="0"/>
              </a:spcBef>
            </a:pPr>
            <a:endParaRPr lang="en-US" dirty="0"/>
          </a:p>
        </p:txBody>
      </p:sp>
      <p:sp>
        <p:nvSpPr>
          <p:cNvPr id="460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B2F26EB-CE35-48CA-A7BF-EC95AF5CC28B}" type="slidenum">
              <a:rPr lang="en-US"/>
              <a:pPr fontAlgn="base">
                <a:spcBef>
                  <a:spcPct val="0"/>
                </a:spcBef>
                <a:spcAft>
                  <a:spcPct val="0"/>
                </a:spcAft>
                <a:defRPr/>
              </a:pPr>
              <a:t>20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Slide Image Placeholder 1"/>
          <p:cNvSpPr>
            <a:spLocks noGrp="1" noRot="1" noChangeAspect="1"/>
          </p:cNvSpPr>
          <p:nvPr>
            <p:ph type="sldImg"/>
          </p:nvPr>
        </p:nvSpPr>
        <p:spPr bwMode="auto">
          <a:noFill/>
          <a:ln>
            <a:solidFill>
              <a:srgbClr val="000000"/>
            </a:solidFill>
            <a:miter lim="800000"/>
            <a:headEnd/>
            <a:tailEnd/>
          </a:ln>
        </p:spPr>
      </p:sp>
      <p:sp>
        <p:nvSpPr>
          <p:cNvPr id="1955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The typical template for a cause and effect of fishbone has major bones of equipment, process/methods, people, materials, environment, and management. For our case study, we are going to make the major bones the headers of our Affinity diagram. </a:t>
            </a:r>
          </a:p>
          <a:p>
            <a:pPr eaLnBrk="1" hangingPunct="1">
              <a:spcBef>
                <a:spcPct val="0"/>
              </a:spcBef>
            </a:pPr>
            <a:endParaRPr lang="en-US" dirty="0"/>
          </a:p>
          <a:p>
            <a:pPr eaLnBrk="1" hangingPunct="1">
              <a:spcBef>
                <a:spcPct val="0"/>
              </a:spcBef>
            </a:pPr>
            <a:r>
              <a:rPr lang="en-US" dirty="0"/>
              <a:t>Typically the headers of the affinity for diagram will weather, kids, didn’t set alarm,</a:t>
            </a:r>
            <a:r>
              <a:rPr lang="en-US" baseline="0" dirty="0"/>
              <a:t> didn’t check schedule, etc.</a:t>
            </a:r>
            <a:endParaRPr lang="en-US" dirty="0"/>
          </a:p>
        </p:txBody>
      </p:sp>
      <p:sp>
        <p:nvSpPr>
          <p:cNvPr id="481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E867490-6BC9-4ECF-B819-CB7873FED9F8}" type="slidenum">
              <a:rPr lang="en-US"/>
              <a:pPr fontAlgn="base">
                <a:spcBef>
                  <a:spcPct val="0"/>
                </a:spcBef>
                <a:spcAft>
                  <a:spcPct val="0"/>
                </a:spcAft>
                <a:defRPr/>
              </a:pPr>
              <a:t>21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Slide Image Placeholder 1"/>
          <p:cNvSpPr>
            <a:spLocks noGrp="1" noRot="1" noChangeAspect="1"/>
          </p:cNvSpPr>
          <p:nvPr>
            <p:ph type="sldImg"/>
          </p:nvPr>
        </p:nvSpPr>
        <p:spPr bwMode="auto">
          <a:noFill/>
          <a:ln>
            <a:solidFill>
              <a:srgbClr val="000000"/>
            </a:solidFill>
            <a:miter lim="800000"/>
            <a:headEnd/>
            <a:tailEnd/>
          </a:ln>
        </p:spPr>
      </p:sp>
      <p:sp>
        <p:nvSpPr>
          <p:cNvPr id="1976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a:p>
            <a:pPr eaLnBrk="1" hangingPunct="1">
              <a:spcBef>
                <a:spcPct val="0"/>
              </a:spcBef>
            </a:pPr>
            <a:r>
              <a:rPr lang="en-US" dirty="0"/>
              <a:t>Interpret the chart</a:t>
            </a:r>
          </a:p>
          <a:p>
            <a:pPr eaLnBrk="1" hangingPunct="1">
              <a:spcBef>
                <a:spcPct val="0"/>
              </a:spcBef>
            </a:pPr>
            <a:r>
              <a:rPr lang="en-US" dirty="0"/>
              <a:t>Weather</a:t>
            </a:r>
            <a:r>
              <a:rPr lang="en-US" baseline="0" dirty="0"/>
              <a:t> caused me to be late-why, didn’t check forecast why, didn’t care, why don’t you care, no penalties for being late.</a:t>
            </a:r>
          </a:p>
          <a:p>
            <a:pPr eaLnBrk="1" hangingPunct="1">
              <a:spcBef>
                <a:spcPct val="0"/>
              </a:spcBef>
            </a:pPr>
            <a:r>
              <a:rPr lang="en-US" baseline="0" dirty="0"/>
              <a:t>Traffic- caused me to be late- why, didn’t leave early enough, why didn’t care, why no penalties for being late</a:t>
            </a:r>
          </a:p>
          <a:p>
            <a:pPr eaLnBrk="1" hangingPunct="1">
              <a:spcBef>
                <a:spcPct val="0"/>
              </a:spcBef>
            </a:pPr>
            <a:r>
              <a:rPr lang="en-US" baseline="0" dirty="0"/>
              <a:t>Alarm not set-why, hung over, why partied night before, why don’t care, why no penalties for being late.</a:t>
            </a:r>
            <a:endParaRPr lang="en-US" dirty="0"/>
          </a:p>
        </p:txBody>
      </p:sp>
      <p:sp>
        <p:nvSpPr>
          <p:cNvPr id="501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BD3799B-9167-4BE7-AABF-D8FB5A8C94AF}" type="slidenum">
              <a:rPr lang="en-US"/>
              <a:pPr fontAlgn="base">
                <a:spcBef>
                  <a:spcPct val="0"/>
                </a:spcBef>
                <a:spcAft>
                  <a:spcPct val="0"/>
                </a:spcAft>
                <a:defRPr/>
              </a:pPr>
              <a:t>22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Slide Image Placeholder 1"/>
          <p:cNvSpPr>
            <a:spLocks noGrp="1" noRot="1" noChangeAspect="1"/>
          </p:cNvSpPr>
          <p:nvPr>
            <p:ph type="sldImg"/>
          </p:nvPr>
        </p:nvSpPr>
        <p:spPr bwMode="auto">
          <a:noFill/>
          <a:ln>
            <a:solidFill>
              <a:srgbClr val="000000"/>
            </a:solidFill>
            <a:miter lim="800000"/>
            <a:headEnd/>
            <a:tailEnd/>
          </a:ln>
        </p:spPr>
      </p:sp>
      <p:sp>
        <p:nvSpPr>
          <p:cNvPr id="2754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532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74E41B0-208A-439C-80FD-1FEE5090C20E}" type="slidenum">
              <a:rPr lang="en-US"/>
              <a:pPr fontAlgn="base">
                <a:spcBef>
                  <a:spcPct val="0"/>
                </a:spcBef>
                <a:spcAft>
                  <a:spcPct val="0"/>
                </a:spcAft>
                <a:defRPr/>
              </a:pPr>
              <a:t>24</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Slide Image Placeholder 1"/>
          <p:cNvSpPr>
            <a:spLocks noGrp="1" noRot="1" noChangeAspect="1"/>
          </p:cNvSpPr>
          <p:nvPr>
            <p:ph type="sldImg"/>
          </p:nvPr>
        </p:nvSpPr>
        <p:spPr bwMode="auto">
          <a:noFill/>
          <a:ln>
            <a:solidFill>
              <a:srgbClr val="000000"/>
            </a:solidFill>
            <a:miter lim="800000"/>
            <a:headEnd/>
            <a:tailEnd/>
          </a:ln>
        </p:spPr>
      </p:sp>
      <p:sp>
        <p:nvSpPr>
          <p:cNvPr id="2027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Place headers in a circular pattern.</a:t>
            </a:r>
          </a:p>
          <a:p>
            <a:pPr eaLnBrk="1" hangingPunct="1">
              <a:spcBef>
                <a:spcPct val="0"/>
              </a:spcBef>
            </a:pPr>
            <a:r>
              <a:rPr lang="en-US" dirty="0"/>
              <a:t>Define Consensus- after discussion of different ideas, a direction is determine that everyone can support, you may not necessarily agree 100%, but for the sake of moving forward you will support.</a:t>
            </a:r>
          </a:p>
          <a:p>
            <a:pPr eaLnBrk="1" hangingPunct="1">
              <a:spcBef>
                <a:spcPct val="0"/>
              </a:spcBef>
            </a:pPr>
            <a:r>
              <a:rPr lang="en-US" dirty="0"/>
              <a:t>As a whole class determine arrow direction. Start with the top header and ask does the top header cause/driver of the next header? If yes, draw the arrow from the top header to the next header. The arrow can only go one way between two headers. Continue until you have addressed each header. Count the number of out and in arrows. A higher number of outs represents cause/driver, the higher number of ins represents effect or outcome. </a:t>
            </a:r>
          </a:p>
          <a:p>
            <a:pPr eaLnBrk="1" hangingPunct="1">
              <a:spcBef>
                <a:spcPct val="0"/>
              </a:spcBef>
            </a:pPr>
            <a:r>
              <a:rPr lang="en-US" dirty="0"/>
              <a:t>Interpret the chart.</a:t>
            </a:r>
          </a:p>
          <a:p>
            <a:pPr eaLnBrk="1" hangingPunct="1">
              <a:spcBef>
                <a:spcPct val="0"/>
              </a:spcBef>
            </a:pPr>
            <a:r>
              <a:rPr lang="en-US" dirty="0"/>
              <a:t>Review interrelationship digraph information from student</a:t>
            </a:r>
            <a:r>
              <a:rPr lang="en-US" baseline="0" dirty="0"/>
              <a:t> supplement.</a:t>
            </a:r>
          </a:p>
          <a:p>
            <a:pPr eaLnBrk="1" hangingPunct="1">
              <a:spcBef>
                <a:spcPct val="0"/>
              </a:spcBef>
            </a:pPr>
            <a:endParaRPr lang="en-US" baseline="0" dirty="0"/>
          </a:p>
          <a:p>
            <a:pPr eaLnBrk="1" hangingPunct="1">
              <a:spcBef>
                <a:spcPct val="0"/>
              </a:spcBef>
            </a:pPr>
            <a:r>
              <a:rPr lang="en-US" baseline="0" dirty="0"/>
              <a:t>We use Traffic and alarm not being set as the an example with being late to work in mind. Does traffic cause the alarm not being set or does not having alarm set cause traffic to make us be late. The arrow can only go one way. Alarm not set would cause traffic to make us late so the arrow would go from alarm not set to traffic. </a:t>
            </a:r>
          </a:p>
          <a:p>
            <a:pPr eaLnBrk="1" hangingPunct="1">
              <a:spcBef>
                <a:spcPct val="0"/>
              </a:spcBef>
            </a:pPr>
            <a:r>
              <a:rPr lang="en-US" baseline="0" dirty="0"/>
              <a:t>If we incorporate the outcome of the cause and effect, no penalty for being late. Does no penalty for being late cause the alarm not set or vise versa, doe no penalty for being late cause traffic to make us late or vise versa. What you should find is one or two causes that have more out arrows or are the root causes. In this cause, it may be because there are no penalties for being late, individuals don’t plan and have a lot of accuses. If there were a penalty for being late individuals would plan ahead and make contingency plans. </a:t>
            </a:r>
          </a:p>
          <a:p>
            <a:pPr eaLnBrk="1" hangingPunct="1">
              <a:spcBef>
                <a:spcPct val="0"/>
              </a:spcBef>
            </a:pPr>
            <a:endParaRPr lang="en-US" baseline="0" dirty="0"/>
          </a:p>
          <a:p>
            <a:pPr eaLnBrk="1" hangingPunct="1">
              <a:spcBef>
                <a:spcPct val="0"/>
              </a:spcBef>
            </a:pPr>
            <a:endParaRPr lang="en-US" baseline="0" dirty="0"/>
          </a:p>
          <a:p>
            <a:pPr eaLnBrk="1" hangingPunct="1">
              <a:spcBef>
                <a:spcPct val="0"/>
              </a:spcBef>
            </a:pPr>
            <a:endParaRPr lang="en-US" dirty="0"/>
          </a:p>
          <a:p>
            <a:pPr eaLnBrk="1" hangingPunct="1">
              <a:spcBef>
                <a:spcPct val="0"/>
              </a:spcBef>
            </a:pPr>
            <a:endParaRPr lang="en-US" dirty="0"/>
          </a:p>
          <a:p>
            <a:pPr eaLnBrk="1" hangingPunct="1">
              <a:spcBef>
                <a:spcPct val="0"/>
              </a:spcBef>
            </a:pPr>
            <a:endParaRPr lang="en-US" dirty="0"/>
          </a:p>
        </p:txBody>
      </p:sp>
      <p:sp>
        <p:nvSpPr>
          <p:cNvPr id="552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1DE6C14-B558-445A-87E4-E0321BBE1500}" type="slidenum">
              <a:rPr lang="en-US"/>
              <a:pPr fontAlgn="base">
                <a:spcBef>
                  <a:spcPct val="0"/>
                </a:spcBef>
                <a:spcAft>
                  <a:spcPct val="0"/>
                </a:spcAft>
                <a:defRPr/>
              </a:pPr>
              <a:t>25</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Slide Image Placeholder 1"/>
          <p:cNvSpPr>
            <a:spLocks noGrp="1" noRot="1" noChangeAspect="1"/>
          </p:cNvSpPr>
          <p:nvPr>
            <p:ph type="sldImg"/>
          </p:nvPr>
        </p:nvSpPr>
        <p:spPr bwMode="auto">
          <a:noFill/>
          <a:ln>
            <a:solidFill>
              <a:srgbClr val="000000"/>
            </a:solidFill>
            <a:miter lim="800000"/>
            <a:headEnd/>
            <a:tailEnd/>
          </a:ln>
        </p:spPr>
      </p:sp>
      <p:sp>
        <p:nvSpPr>
          <p:cNvPr id="20582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Now that we have narrowed down the potential root causes through the use of the flowchart, affinity diagram, and interrelationship digraph, it is time to collect baseline data. </a:t>
            </a:r>
          </a:p>
          <a:p>
            <a:pPr eaLnBrk="1" hangingPunct="1">
              <a:spcBef>
                <a:spcPct val="0"/>
              </a:spcBef>
            </a:pPr>
            <a:endParaRPr lang="en-US" dirty="0"/>
          </a:p>
          <a:p>
            <a:pPr eaLnBrk="1" hangingPunct="1">
              <a:spcBef>
                <a:spcPct val="0"/>
              </a:spcBef>
            </a:pPr>
            <a:r>
              <a:rPr lang="en-US" dirty="0"/>
              <a:t>Your data collection utilizes the clarity of your operational definition. Each reason or cause listed must be clearly understood so the individual knows when to put a tally mark.</a:t>
            </a:r>
          </a:p>
        </p:txBody>
      </p:sp>
      <p:sp>
        <p:nvSpPr>
          <p:cNvPr id="583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A10E46B-764A-40D1-9FB7-ECDDC66463D9}" type="slidenum">
              <a:rPr lang="en-US"/>
              <a:pPr fontAlgn="base">
                <a:spcBef>
                  <a:spcPct val="0"/>
                </a:spcBef>
                <a:spcAft>
                  <a:spcPct val="0"/>
                </a:spcAft>
                <a:defRPr/>
              </a:pPr>
              <a:t>27</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Rot="1" noChangeAspect="1" noTextEdit="1"/>
          </p:cNvSpPr>
          <p:nvPr>
            <p:ph type="sldImg"/>
          </p:nvPr>
        </p:nvSpPr>
        <p:spPr bwMode="auto">
          <a:noFill/>
          <a:ln>
            <a:solidFill>
              <a:srgbClr val="000000"/>
            </a:solidFill>
            <a:miter lim="800000"/>
            <a:headEnd/>
            <a:tailEnd/>
          </a:ln>
        </p:spPr>
      </p:sp>
      <p:sp>
        <p:nvSpPr>
          <p:cNvPr id="207874"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dirty="0"/>
              <a:t>Back</a:t>
            </a:r>
            <a:r>
              <a:rPr lang="en-US" baseline="0" dirty="0"/>
              <a:t> to our cookie example</a:t>
            </a:r>
            <a:r>
              <a:rPr lang="en-US" dirty="0"/>
              <a:t>. Make your tallies as even as possible to be able to later use the check sheet to show a histogram. You will want to save the flip charts week to week.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Slide Image Placeholder 1"/>
          <p:cNvSpPr>
            <a:spLocks noGrp="1" noRot="1" noChangeAspect="1"/>
          </p:cNvSpPr>
          <p:nvPr>
            <p:ph type="sldImg"/>
          </p:nvPr>
        </p:nvSpPr>
        <p:spPr bwMode="auto">
          <a:noFill/>
          <a:ln>
            <a:solidFill>
              <a:srgbClr val="000000"/>
            </a:solidFill>
            <a:miter lim="800000"/>
            <a:headEnd/>
            <a:tailEnd/>
          </a:ln>
        </p:spPr>
      </p:sp>
      <p:sp>
        <p:nvSpPr>
          <p:cNvPr id="2099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Draft check sheet on flip chart. Make tally marks consistently. </a:t>
            </a:r>
          </a:p>
          <a:p>
            <a:pPr eaLnBrk="1" hangingPunct="1">
              <a:spcBef>
                <a:spcPct val="0"/>
              </a:spcBef>
            </a:pPr>
            <a:r>
              <a:rPr lang="en-US" baseline="0" dirty="0"/>
              <a:t>Students assign cause and effect headers to cause 1, 2, etc. </a:t>
            </a:r>
            <a:endParaRPr lang="en-US" dirty="0"/>
          </a:p>
          <a:p>
            <a:pPr eaLnBrk="1" hangingPunct="1">
              <a:spcBef>
                <a:spcPct val="0"/>
              </a:spcBef>
            </a:pPr>
            <a:endParaRPr lang="en-US" dirty="0"/>
          </a:p>
          <a:p>
            <a:pPr eaLnBrk="1" hangingPunct="1">
              <a:spcBef>
                <a:spcPct val="0"/>
              </a:spcBef>
            </a:pPr>
            <a:r>
              <a:rPr lang="en-US" dirty="0"/>
              <a:t>Interpret the chart.</a:t>
            </a:r>
          </a:p>
        </p:txBody>
      </p:sp>
      <p:sp>
        <p:nvSpPr>
          <p:cNvPr id="604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8A92EDA-8DD4-43B2-93D3-7BC7ED596B1B}" type="slidenum">
              <a:rPr lang="en-US"/>
              <a:pPr fontAlgn="base">
                <a:spcBef>
                  <a:spcPct val="0"/>
                </a:spcBef>
                <a:spcAft>
                  <a:spcPct val="0"/>
                </a:spcAft>
                <a:defRPr/>
              </a:pPr>
              <a:t>29</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Slide Image Placeholder 1"/>
          <p:cNvSpPr>
            <a:spLocks noGrp="1" noRot="1" noChangeAspect="1"/>
          </p:cNvSpPr>
          <p:nvPr>
            <p:ph type="sldImg"/>
          </p:nvPr>
        </p:nvSpPr>
        <p:spPr bwMode="auto">
          <a:noFill/>
          <a:ln>
            <a:solidFill>
              <a:srgbClr val="000000"/>
            </a:solidFill>
            <a:miter lim="800000"/>
            <a:headEnd/>
            <a:tailEnd/>
          </a:ln>
        </p:spPr>
      </p:sp>
      <p:sp>
        <p:nvSpPr>
          <p:cNvPr id="2170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The term Pareto Effect, or the Pareto Principle, is based upon the research of Italian economist </a:t>
            </a:r>
            <a:r>
              <a:rPr lang="en-US" dirty="0" err="1"/>
              <a:t>Vilfredo</a:t>
            </a:r>
            <a:r>
              <a:rPr lang="en-US" dirty="0"/>
              <a:t> Pareto, whose 19th century study established that 80% of the land in Italy was owned by 20% of the population.  The Pareto chart is used to organize and visualize the comparison between variables. Looking at this chart, it is obvious that if two of variables/defects were addressed that 75% of the defects would be taken care of.  80/20 rule 80% of problems are caused by 20% of the causes.</a:t>
            </a:r>
          </a:p>
          <a:p>
            <a:pPr eaLnBrk="1" hangingPunct="1">
              <a:spcBef>
                <a:spcPct val="0"/>
              </a:spcBef>
            </a:pPr>
            <a:endParaRPr lang="en-US" dirty="0"/>
          </a:p>
          <a:p>
            <a:pPr eaLnBrk="1" hangingPunct="1">
              <a:spcBef>
                <a:spcPct val="0"/>
              </a:spcBef>
            </a:pPr>
            <a:r>
              <a:rPr lang="en-US" dirty="0"/>
              <a:t>In the student supplement notice how causes</a:t>
            </a:r>
            <a:r>
              <a:rPr lang="en-US" baseline="0" dirty="0"/>
              <a:t> have been sorted with highest occurrence listed first. Once you have sorted the causes in order, calculate the accumulation number of </a:t>
            </a:r>
            <a:r>
              <a:rPr lang="en-US" baseline="0" dirty="0" err="1"/>
              <a:t>occurances</a:t>
            </a:r>
            <a:r>
              <a:rPr lang="en-US" baseline="0" dirty="0"/>
              <a:t>. Note  15 weather and 12 illness equals the 27.  Add 11 equals 38 in the cumulative column. Finish calculating the cumulative amount. Now you need to figure the individual. I %.  In the example 15/49 equals 31%, 12/49 equals 24% and so on. You then calculate the cumulative %.</a:t>
            </a:r>
            <a:endParaRPr lang="en-US" dirty="0"/>
          </a:p>
        </p:txBody>
      </p:sp>
      <p:sp>
        <p:nvSpPr>
          <p:cNvPr id="675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3E3EE46-1B3B-4351-B60F-2B22BAD5FD92}" type="slidenum">
              <a:rPr lang="en-US"/>
              <a:pPr fontAlgn="base">
                <a:spcBef>
                  <a:spcPct val="0"/>
                </a:spcBef>
                <a:spcAft>
                  <a:spcPct val="0"/>
                </a:spcAft>
                <a:defRPr/>
              </a:pPr>
              <a:t>30</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Slide Image Placeholder 1"/>
          <p:cNvSpPr>
            <a:spLocks noGrp="1" noRot="1" noChangeAspect="1"/>
          </p:cNvSpPr>
          <p:nvPr>
            <p:ph type="sldImg"/>
          </p:nvPr>
        </p:nvSpPr>
        <p:spPr bwMode="auto">
          <a:noFill/>
          <a:ln>
            <a:solidFill>
              <a:srgbClr val="000000"/>
            </a:solidFill>
            <a:miter lim="800000"/>
            <a:headEnd/>
            <a:tailEnd/>
          </a:ln>
        </p:spPr>
      </p:sp>
      <p:sp>
        <p:nvSpPr>
          <p:cNvPr id="21913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675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A8ACFC5-CAB0-43C7-8844-1AB0526B6B86}" type="slidenum">
              <a:rPr lang="en-US"/>
              <a:pPr fontAlgn="base">
                <a:spcBef>
                  <a:spcPct val="0"/>
                </a:spcBef>
                <a:spcAft>
                  <a:spcPct val="0"/>
                </a:spcAft>
                <a:defRPr/>
              </a:pPr>
              <a:t>31</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Slide Image Placeholder 1"/>
          <p:cNvSpPr>
            <a:spLocks noGrp="1" noRot="1" noChangeAspect="1"/>
          </p:cNvSpPr>
          <p:nvPr>
            <p:ph type="sldImg"/>
          </p:nvPr>
        </p:nvSpPr>
        <p:spPr bwMode="auto">
          <a:noFill/>
          <a:ln>
            <a:solidFill>
              <a:srgbClr val="000000"/>
            </a:solidFill>
            <a:miter lim="800000"/>
            <a:headEnd/>
            <a:tailEnd/>
          </a:ln>
        </p:spPr>
      </p:sp>
      <p:sp>
        <p:nvSpPr>
          <p:cNvPr id="2211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dirty="0"/>
              <a:t>Using the information from the check sheet completed, complete the information needed for the Pareto</a:t>
            </a:r>
          </a:p>
          <a:p>
            <a:pPr eaLnBrk="1" hangingPunct="1"/>
            <a:endParaRPr lang="en-US" dirty="0"/>
          </a:p>
          <a:p>
            <a:pPr eaLnBrk="1" hangingPunct="1"/>
            <a:r>
              <a:rPr lang="en-US" dirty="0"/>
              <a:t>Guided demonstration on board and individual completion. Explain the step, have students complete the step, and validate everyone has completed the step correctly before moving on to the next step. </a:t>
            </a:r>
          </a:p>
          <a:p>
            <a:pPr eaLnBrk="1" hangingPunct="1"/>
            <a:endParaRPr lang="en-US" dirty="0"/>
          </a:p>
          <a:p>
            <a:pPr eaLnBrk="1" hangingPunct="1"/>
            <a:r>
              <a:rPr lang="en-US" dirty="0"/>
              <a:t>Student supplement has template.</a:t>
            </a:r>
          </a:p>
          <a:p>
            <a:pPr eaLnBrk="1" hangingPunct="1"/>
            <a:endParaRPr lang="en-US" dirty="0"/>
          </a:p>
          <a:p>
            <a:pPr eaLnBrk="1" hangingPunct="1"/>
            <a:endParaRPr lang="en-US" dirty="0"/>
          </a:p>
          <a:p>
            <a:pPr eaLnBrk="1" hangingPunct="1"/>
            <a:endParaRPr lang="en-US" dirty="0"/>
          </a:p>
        </p:txBody>
      </p:sp>
      <p:sp>
        <p:nvSpPr>
          <p:cNvPr id="4" name="Slide Number Placeholder 3"/>
          <p:cNvSpPr>
            <a:spLocks noGrp="1"/>
          </p:cNvSpPr>
          <p:nvPr>
            <p:ph type="sldNum" sz="quarter" idx="5"/>
          </p:nvPr>
        </p:nvSpPr>
        <p:spPr/>
        <p:txBody>
          <a:bodyPr/>
          <a:lstStyle/>
          <a:p>
            <a:pPr>
              <a:defRPr/>
            </a:pPr>
            <a:fld id="{17319856-C738-4A51-9E0C-BE3C6FD6DDCC}" type="slidenum">
              <a:rPr lang="en-US" smtClean="0"/>
              <a:pPr>
                <a:defRPr/>
              </a:pPr>
              <a:t>32</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Slide Image Placeholder 1"/>
          <p:cNvSpPr>
            <a:spLocks noGrp="1" noRot="1" noChangeAspect="1"/>
          </p:cNvSpPr>
          <p:nvPr>
            <p:ph type="sldImg"/>
          </p:nvPr>
        </p:nvSpPr>
        <p:spPr bwMode="auto">
          <a:noFill/>
          <a:ln>
            <a:solidFill>
              <a:srgbClr val="000000"/>
            </a:solidFill>
            <a:miter lim="800000"/>
            <a:headEnd/>
            <a:tailEnd/>
          </a:ln>
        </p:spPr>
      </p:sp>
      <p:sp>
        <p:nvSpPr>
          <p:cNvPr id="2099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604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8A92EDA-8DD4-43B2-93D3-7BC7ED596B1B}" type="slidenum">
              <a:rPr lang="en-US"/>
              <a:pPr fontAlgn="base">
                <a:spcBef>
                  <a:spcPct val="0"/>
                </a:spcBef>
                <a:spcAft>
                  <a:spcPct val="0"/>
                </a:spcAft>
                <a:defRPr/>
              </a:pPr>
              <a:t>33</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5CBD437-FC9F-42AB-8F15-1C8EF1760FA1}" type="slidenum">
              <a:rPr lang="en-US" smtClean="0"/>
              <a:pPr>
                <a:defRPr/>
              </a:pPr>
              <a:t>34</a:t>
            </a:fld>
            <a:endParaRPr lang="en-US"/>
          </a:p>
        </p:txBody>
      </p:sp>
    </p:spTree>
    <p:extLst>
      <p:ext uri="{BB962C8B-B14F-4D97-AF65-F5344CB8AC3E}">
        <p14:creationId xmlns:p14="http://schemas.microsoft.com/office/powerpoint/2010/main" val="12803479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Slide Image Placeholder 1"/>
          <p:cNvSpPr>
            <a:spLocks noGrp="1" noRot="1" noChangeAspect="1"/>
          </p:cNvSpPr>
          <p:nvPr>
            <p:ph type="sldImg"/>
          </p:nvPr>
        </p:nvSpPr>
        <p:spPr bwMode="auto">
          <a:noFill/>
          <a:ln>
            <a:solidFill>
              <a:srgbClr val="000000"/>
            </a:solidFill>
            <a:miter lim="800000"/>
            <a:headEnd/>
            <a:tailEnd/>
          </a:ln>
        </p:spPr>
      </p:sp>
      <p:sp>
        <p:nvSpPr>
          <p:cNvPr id="226306" name="Notes Placeholder 2"/>
          <p:cNvSpPr>
            <a:spLocks noGrp="1"/>
          </p:cNvSpPr>
          <p:nvPr>
            <p:ph type="body" idx="1"/>
          </p:nvPr>
        </p:nvSpPr>
        <p:spPr bwMode="auto">
          <a:noFill/>
        </p:spPr>
        <p:txBody>
          <a:bodyPr wrap="square" numCol="1" anchor="t" anchorCtr="0" compatLnSpc="1">
            <a:prstTxWarp prst="textNoShape">
              <a:avLst/>
            </a:prstTxWarp>
          </a:bodyPr>
          <a:lstStyle/>
          <a:p>
            <a:pPr marL="0" lvl="1" eaLnBrk="1" hangingPunct="1">
              <a:spcBef>
                <a:spcPct val="0"/>
              </a:spcBef>
            </a:pPr>
            <a:r>
              <a:rPr lang="en-US" b="0" dirty="0"/>
              <a:t>It is common that the “cause” variable be labeled on the X axis and the “effect” variable be labeled on the Y axis.</a:t>
            </a:r>
          </a:p>
          <a:p>
            <a:pPr marL="0" lvl="1" eaLnBrk="1" hangingPunct="1">
              <a:spcBef>
                <a:spcPct val="0"/>
              </a:spcBef>
            </a:pPr>
            <a:endParaRPr lang="en-US" sz="1400" b="1" dirty="0"/>
          </a:p>
          <a:p>
            <a:pPr eaLnBrk="1" hangingPunct="1">
              <a:spcBef>
                <a:spcPct val="0"/>
              </a:spcBef>
            </a:pPr>
            <a:endParaRPr lang="en-US" dirty="0"/>
          </a:p>
        </p:txBody>
      </p:sp>
      <p:sp>
        <p:nvSpPr>
          <p:cNvPr id="583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C6C7D53-DEF4-4DC6-9C8F-C1E5D1C7E1A7}" type="slidenum">
              <a:rPr lang="en-US"/>
              <a:pPr fontAlgn="base">
                <a:spcBef>
                  <a:spcPct val="0"/>
                </a:spcBef>
                <a:spcAft>
                  <a:spcPct val="0"/>
                </a:spcAft>
                <a:defRPr/>
              </a:pPr>
              <a:t>35</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Slide Image Placeholder 1"/>
          <p:cNvSpPr>
            <a:spLocks noGrp="1" noRot="1" noChangeAspect="1"/>
          </p:cNvSpPr>
          <p:nvPr>
            <p:ph type="sldImg"/>
          </p:nvPr>
        </p:nvSpPr>
        <p:spPr bwMode="auto">
          <a:noFill/>
          <a:ln>
            <a:solidFill>
              <a:srgbClr val="000000"/>
            </a:solidFill>
            <a:miter lim="800000"/>
            <a:headEnd/>
            <a:tailEnd/>
          </a:ln>
        </p:spPr>
      </p:sp>
      <p:sp>
        <p:nvSpPr>
          <p:cNvPr id="2283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a:t>Scatter Diagram determines strength of relationship</a:t>
            </a:r>
          </a:p>
          <a:p>
            <a:pPr eaLnBrk="1" hangingPunct="1"/>
            <a:r>
              <a:rPr lang="en-US"/>
              <a:t>A –Strong Positive - as one variable increases, so does the other.</a:t>
            </a:r>
          </a:p>
          <a:p>
            <a:pPr eaLnBrk="1" hangingPunct="1"/>
            <a:r>
              <a:rPr lang="en-US"/>
              <a:t>B- Weak correlation</a:t>
            </a:r>
          </a:p>
          <a:p>
            <a:pPr eaLnBrk="1" hangingPunct="1"/>
            <a:r>
              <a:rPr lang="en-US"/>
              <a:t>C- No Correlation – no variable has any particular relationship with the other. </a:t>
            </a:r>
          </a:p>
          <a:p>
            <a:pPr eaLnBrk="1" hangingPunct="1"/>
            <a:r>
              <a:rPr lang="en-US"/>
              <a:t>D. Weak negative correlation</a:t>
            </a:r>
          </a:p>
          <a:p>
            <a:pPr eaLnBrk="1" hangingPunct="1"/>
            <a:r>
              <a:rPr lang="en-US"/>
              <a:t>E. Strong Negative - as one variable increases, the other decreases.</a:t>
            </a:r>
          </a:p>
          <a:p>
            <a:pPr eaLnBrk="1" hangingPunct="1"/>
            <a:endParaRPr lang="en-US"/>
          </a:p>
          <a:p>
            <a:pPr eaLnBrk="1" hangingPunct="1"/>
            <a:br>
              <a:rPr lang="en-US"/>
            </a:br>
            <a:r>
              <a:rPr lang="en-US"/>
              <a:t> </a:t>
            </a:r>
          </a:p>
        </p:txBody>
      </p:sp>
      <p:sp>
        <p:nvSpPr>
          <p:cNvPr id="4" name="Slide Number Placeholder 3"/>
          <p:cNvSpPr>
            <a:spLocks noGrp="1"/>
          </p:cNvSpPr>
          <p:nvPr>
            <p:ph type="sldNum" sz="quarter" idx="5"/>
          </p:nvPr>
        </p:nvSpPr>
        <p:spPr/>
        <p:txBody>
          <a:bodyPr/>
          <a:lstStyle/>
          <a:p>
            <a:pPr>
              <a:defRPr/>
            </a:pPr>
            <a:fld id="{9FA047F8-E506-4222-8923-3FBD2D208A17}" type="slidenum">
              <a:rPr lang="en-US" smtClean="0"/>
              <a:pPr>
                <a:defRPr/>
              </a:pPr>
              <a:t>36</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Slide Image Placeholder 1"/>
          <p:cNvSpPr>
            <a:spLocks noGrp="1" noRot="1" noChangeAspect="1"/>
          </p:cNvSpPr>
          <p:nvPr>
            <p:ph type="sldImg"/>
          </p:nvPr>
        </p:nvSpPr>
        <p:spPr bwMode="auto">
          <a:noFill/>
          <a:ln>
            <a:solidFill>
              <a:srgbClr val="000000"/>
            </a:solidFill>
            <a:miter lim="800000"/>
            <a:headEnd/>
            <a:tailEnd/>
          </a:ln>
        </p:spPr>
      </p:sp>
      <p:sp>
        <p:nvSpPr>
          <p:cNvPr id="2304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dirty="0"/>
              <a:t>Complete a scatter diagram</a:t>
            </a:r>
          </a:p>
        </p:txBody>
      </p:sp>
      <p:sp>
        <p:nvSpPr>
          <p:cNvPr id="4" name="Slide Number Placeholder 3"/>
          <p:cNvSpPr>
            <a:spLocks noGrp="1"/>
          </p:cNvSpPr>
          <p:nvPr>
            <p:ph type="sldNum" sz="quarter" idx="5"/>
          </p:nvPr>
        </p:nvSpPr>
        <p:spPr/>
        <p:txBody>
          <a:bodyPr/>
          <a:lstStyle/>
          <a:p>
            <a:pPr>
              <a:defRPr/>
            </a:pPr>
            <a:fld id="{4E71C3C7-09E1-4F58-BC0C-21960E833560}" type="slidenum">
              <a:rPr lang="en-US" smtClean="0"/>
              <a:pPr>
                <a:defRPr/>
              </a:pPr>
              <a:t>37</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Slide Image Placeholder 1"/>
          <p:cNvSpPr>
            <a:spLocks noGrp="1" noRot="1" noChangeAspect="1"/>
          </p:cNvSpPr>
          <p:nvPr>
            <p:ph type="sldImg"/>
          </p:nvPr>
        </p:nvSpPr>
        <p:spPr bwMode="auto">
          <a:noFill/>
          <a:ln>
            <a:solidFill>
              <a:srgbClr val="000000"/>
            </a:solidFill>
            <a:miter lim="800000"/>
            <a:headEnd/>
            <a:tailEnd/>
          </a:ln>
        </p:spPr>
      </p:sp>
      <p:sp>
        <p:nvSpPr>
          <p:cNvPr id="2324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dirty="0"/>
              <a:t>Interpret</a:t>
            </a:r>
          </a:p>
          <a:p>
            <a:pPr eaLnBrk="1" hangingPunct="1"/>
            <a:r>
              <a:rPr lang="en-US" dirty="0"/>
              <a:t>Obviously</a:t>
            </a:r>
            <a:r>
              <a:rPr lang="en-US" baseline="0" dirty="0"/>
              <a:t> the age of children does have a strong correlation with the # of absences.</a:t>
            </a:r>
            <a:endParaRPr lang="en-US" dirty="0"/>
          </a:p>
        </p:txBody>
      </p:sp>
      <p:sp>
        <p:nvSpPr>
          <p:cNvPr id="4" name="Slide Number Placeholder 3"/>
          <p:cNvSpPr>
            <a:spLocks noGrp="1"/>
          </p:cNvSpPr>
          <p:nvPr>
            <p:ph type="sldNum" sz="quarter" idx="5"/>
          </p:nvPr>
        </p:nvSpPr>
        <p:spPr/>
        <p:txBody>
          <a:bodyPr/>
          <a:lstStyle/>
          <a:p>
            <a:pPr>
              <a:defRPr/>
            </a:pPr>
            <a:fld id="{3EBB3CA2-5CAE-4AFC-B1F0-3B5281B4865E}" type="slidenum">
              <a:rPr lang="en-US" smtClean="0"/>
              <a:pPr>
                <a:defRPr/>
              </a:pPr>
              <a:t>38</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5CBD437-FC9F-42AB-8F15-1C8EF1760FA1}" type="slidenum">
              <a:rPr lang="en-US" smtClean="0"/>
              <a:pPr>
                <a:defRPr/>
              </a:pPr>
              <a:t>39</a:t>
            </a:fld>
            <a:endParaRPr lang="en-US"/>
          </a:p>
        </p:txBody>
      </p:sp>
    </p:spTree>
    <p:extLst>
      <p:ext uri="{BB962C8B-B14F-4D97-AF65-F5344CB8AC3E}">
        <p14:creationId xmlns:p14="http://schemas.microsoft.com/office/powerpoint/2010/main" val="155510823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Slide Image Placeholder 1"/>
          <p:cNvSpPr>
            <a:spLocks noGrp="1" noRot="1" noChangeAspect="1"/>
          </p:cNvSpPr>
          <p:nvPr>
            <p:ph type="sldImg"/>
          </p:nvPr>
        </p:nvSpPr>
        <p:spPr bwMode="auto">
          <a:noFill/>
          <a:ln>
            <a:solidFill>
              <a:srgbClr val="000000"/>
            </a:solidFill>
            <a:miter lim="800000"/>
            <a:headEnd/>
            <a:tailEnd/>
          </a:ln>
        </p:spPr>
      </p:sp>
      <p:sp>
        <p:nvSpPr>
          <p:cNvPr id="235522" name="Notes Placeholder 2"/>
          <p:cNvSpPr>
            <a:spLocks noGrp="1"/>
          </p:cNvSpPr>
          <p:nvPr>
            <p:ph type="body" idx="1"/>
          </p:nvPr>
        </p:nvSpPr>
        <p:spPr bwMode="auto">
          <a:noFill/>
        </p:spPr>
        <p:txBody>
          <a:bodyPr wrap="square" numCol="1" anchor="t" anchorCtr="0" compatLnSpc="1">
            <a:prstTxWarp prst="textNoShape">
              <a:avLst/>
            </a:prstTxWarp>
          </a:bodyPr>
          <a:lstStyle/>
          <a:p>
            <a:pPr marL="0" lvl="1" eaLnBrk="1" hangingPunct="1">
              <a:spcBef>
                <a:spcPct val="0"/>
              </a:spcBef>
            </a:pPr>
            <a:endParaRPr lang="en-US" sz="1400" b="1"/>
          </a:p>
          <a:p>
            <a:pPr eaLnBrk="1" hangingPunct="1">
              <a:spcBef>
                <a:spcPct val="0"/>
              </a:spcBef>
            </a:pPr>
            <a:endParaRPr lang="en-US"/>
          </a:p>
        </p:txBody>
      </p:sp>
      <p:sp>
        <p:nvSpPr>
          <p:cNvPr id="583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6A0C128-0039-484E-9100-944A2A906178}" type="slidenum">
              <a:rPr lang="en-US"/>
              <a:pPr fontAlgn="base">
                <a:spcBef>
                  <a:spcPct val="0"/>
                </a:spcBef>
                <a:spcAft>
                  <a:spcPct val="0"/>
                </a:spcAft>
                <a:defRPr/>
              </a:pPr>
              <a:t>40</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Average 3.2</a:t>
            </a:r>
          </a:p>
          <a:p>
            <a:r>
              <a:rPr lang="en-US" dirty="0"/>
              <a:t>Do</a:t>
            </a:r>
            <a:r>
              <a:rPr lang="en-US" baseline="0" dirty="0"/>
              <a:t> you see any patterns?</a:t>
            </a:r>
            <a:endParaRPr lang="en-US" dirty="0"/>
          </a:p>
        </p:txBody>
      </p:sp>
      <p:sp>
        <p:nvSpPr>
          <p:cNvPr id="4" name="Slide Number Placeholder 3"/>
          <p:cNvSpPr>
            <a:spLocks noGrp="1"/>
          </p:cNvSpPr>
          <p:nvPr>
            <p:ph type="sldNum" sz="quarter" idx="10"/>
          </p:nvPr>
        </p:nvSpPr>
        <p:spPr/>
        <p:txBody>
          <a:bodyPr/>
          <a:lstStyle/>
          <a:p>
            <a:pPr>
              <a:defRPr/>
            </a:pPr>
            <a:fld id="{C5CBD437-FC9F-42AB-8F15-1C8EF1760FA1}" type="slidenum">
              <a:rPr lang="en-US" smtClean="0"/>
              <a:pPr>
                <a:defRPr/>
              </a:pPr>
              <a:t>44</a:t>
            </a:fld>
            <a:endParaRPr lang="en-US"/>
          </a:p>
        </p:txBody>
      </p:sp>
    </p:spTree>
    <p:extLst>
      <p:ext uri="{BB962C8B-B14F-4D97-AF65-F5344CB8AC3E}">
        <p14:creationId xmlns:p14="http://schemas.microsoft.com/office/powerpoint/2010/main" val="34837381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a:t>
            </a:r>
            <a:r>
              <a:rPr lang="en-US" baseline="0" dirty="0"/>
              <a:t> of problem on Mondays.</a:t>
            </a:r>
            <a:endParaRPr lang="en-US" dirty="0"/>
          </a:p>
        </p:txBody>
      </p:sp>
      <p:sp>
        <p:nvSpPr>
          <p:cNvPr id="4" name="Slide Number Placeholder 3"/>
          <p:cNvSpPr>
            <a:spLocks noGrp="1"/>
          </p:cNvSpPr>
          <p:nvPr>
            <p:ph type="sldNum" sz="quarter" idx="10"/>
          </p:nvPr>
        </p:nvSpPr>
        <p:spPr/>
        <p:txBody>
          <a:bodyPr/>
          <a:lstStyle/>
          <a:p>
            <a:pPr>
              <a:defRPr/>
            </a:pPr>
            <a:fld id="{C5CBD437-FC9F-42AB-8F15-1C8EF1760FA1}" type="slidenum">
              <a:rPr lang="en-US" smtClean="0"/>
              <a:pPr>
                <a:defRPr/>
              </a:pPr>
              <a:t>45</a:t>
            </a:fld>
            <a:endParaRPr lang="en-US"/>
          </a:p>
        </p:txBody>
      </p:sp>
    </p:spTree>
    <p:extLst>
      <p:ext uri="{BB962C8B-B14F-4D97-AF65-F5344CB8AC3E}">
        <p14:creationId xmlns:p14="http://schemas.microsoft.com/office/powerpoint/2010/main" val="35753089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Slide Image Placeholder 1"/>
          <p:cNvSpPr>
            <a:spLocks noGrp="1" noRot="1" noChangeAspect="1"/>
          </p:cNvSpPr>
          <p:nvPr>
            <p:ph type="sldImg"/>
          </p:nvPr>
        </p:nvSpPr>
        <p:spPr bwMode="auto">
          <a:noFill/>
          <a:ln>
            <a:solidFill>
              <a:srgbClr val="000000"/>
            </a:solidFill>
            <a:miter lim="800000"/>
            <a:headEnd/>
            <a:tailEnd/>
          </a:ln>
        </p:spPr>
      </p:sp>
      <p:sp>
        <p:nvSpPr>
          <p:cNvPr id="242690" name="Notes Placeholder 2"/>
          <p:cNvSpPr>
            <a:spLocks noGrp="1"/>
          </p:cNvSpPr>
          <p:nvPr>
            <p:ph type="body" idx="1"/>
          </p:nvPr>
        </p:nvSpPr>
        <p:spPr bwMode="auto">
          <a:noFill/>
        </p:spPr>
        <p:txBody>
          <a:bodyPr wrap="square" numCol="1" anchor="t" anchorCtr="0" compatLnSpc="1">
            <a:prstTxWarp prst="textNoShape">
              <a:avLst/>
            </a:prstTxWarp>
          </a:bodyPr>
          <a:lstStyle/>
          <a:p>
            <a:pPr marL="0" lvl="1" eaLnBrk="1" hangingPunct="1">
              <a:spcBef>
                <a:spcPct val="0"/>
              </a:spcBef>
            </a:pPr>
            <a:endParaRPr lang="en-US" sz="1400" b="1"/>
          </a:p>
          <a:p>
            <a:pPr eaLnBrk="1" hangingPunct="1">
              <a:spcBef>
                <a:spcPct val="0"/>
              </a:spcBef>
            </a:pPr>
            <a:endParaRPr lang="en-US"/>
          </a:p>
        </p:txBody>
      </p:sp>
      <p:sp>
        <p:nvSpPr>
          <p:cNvPr id="583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8A4E52C-9C30-45E0-85C1-88B363B910BF}" type="slidenum">
              <a:rPr lang="en-US"/>
              <a:pPr fontAlgn="base">
                <a:spcBef>
                  <a:spcPct val="0"/>
                </a:spcBef>
                <a:spcAft>
                  <a:spcPct val="0"/>
                </a:spcAft>
                <a:defRPr/>
              </a:pPr>
              <a:t>46</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Slide Image Placeholder 1"/>
          <p:cNvSpPr>
            <a:spLocks noGrp="1" noRot="1" noChangeAspect="1"/>
          </p:cNvSpPr>
          <p:nvPr>
            <p:ph type="sldImg"/>
          </p:nvPr>
        </p:nvSpPr>
        <p:spPr bwMode="auto">
          <a:noFill/>
          <a:ln>
            <a:solidFill>
              <a:srgbClr val="000000"/>
            </a:solidFill>
            <a:miter lim="800000"/>
            <a:headEnd/>
            <a:tailEnd/>
          </a:ln>
        </p:spPr>
      </p:sp>
      <p:sp>
        <p:nvSpPr>
          <p:cNvPr id="24473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a:t>What is the mean/average –add numbers and divide by the total number of occurrences. 176/20=  8.8</a:t>
            </a:r>
          </a:p>
          <a:p>
            <a:pPr eaLnBrk="1" hangingPunct="1"/>
            <a:endParaRPr lang="en-US"/>
          </a:p>
        </p:txBody>
      </p:sp>
      <p:sp>
        <p:nvSpPr>
          <p:cNvPr id="4" name="Slide Number Placeholder 3"/>
          <p:cNvSpPr>
            <a:spLocks noGrp="1"/>
          </p:cNvSpPr>
          <p:nvPr>
            <p:ph type="sldNum" sz="quarter" idx="5"/>
          </p:nvPr>
        </p:nvSpPr>
        <p:spPr/>
        <p:txBody>
          <a:bodyPr/>
          <a:lstStyle/>
          <a:p>
            <a:pPr>
              <a:defRPr/>
            </a:pPr>
            <a:fld id="{EF0319A2-B9A5-4F21-A968-95FFFED8939A}" type="slidenum">
              <a:rPr lang="en-US" smtClean="0"/>
              <a:pPr>
                <a:defRPr/>
              </a:pPr>
              <a:t>47</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5CBD437-FC9F-42AB-8F15-1C8EF1760FA1}" type="slidenum">
              <a:rPr lang="en-US" smtClean="0"/>
              <a:pPr>
                <a:defRPr/>
              </a:pPr>
              <a:t>48</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92500" lnSpcReduction="20000"/>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Normal curve or distribution indicates the process is stable and producing output consistently. Think about getting an ice cream cone made at a restaurant.  Are they always exactly the same size? No, they vary from each other. The key to quality is to make the process happen as consistent as humanly possible each time it is done. The key to improving quality is to stabilize the process so it is consistent to be able predict what the output will be (bell or normal curve) by diminishing causes of variation over time. The above diagram shows the collection of sizes of cones. Sometimes they are smaller than the average; sometimes they are more than the average, but most hover around the centerline or average.</a:t>
            </a:r>
          </a:p>
          <a:p>
            <a:pPr eaLnBrk="1" hangingPunct="1">
              <a:defRPr/>
            </a:pPr>
            <a:endParaRPr lang="en-US" dirty="0"/>
          </a:p>
        </p:txBody>
      </p:sp>
      <p:sp>
        <p:nvSpPr>
          <p:cNvPr id="4" name="Slide Number Placeholder 3"/>
          <p:cNvSpPr>
            <a:spLocks noGrp="1"/>
          </p:cNvSpPr>
          <p:nvPr>
            <p:ph type="sldNum" sz="quarter" idx="5"/>
          </p:nvPr>
        </p:nvSpPr>
        <p:spPr/>
        <p:txBody>
          <a:bodyPr/>
          <a:lstStyle/>
          <a:p>
            <a:pPr>
              <a:defRPr/>
            </a:pPr>
            <a:fld id="{97CEA6C6-653C-4F7A-ABB4-D56CD2F751AC}" type="slidenum">
              <a:rPr lang="en-US" smtClean="0"/>
              <a:pPr>
                <a:defRPr/>
              </a:pPr>
              <a:t>49</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Slide Image Placeholder 1"/>
          <p:cNvSpPr>
            <a:spLocks noGrp="1" noRot="1" noChangeAspect="1"/>
          </p:cNvSpPr>
          <p:nvPr>
            <p:ph type="sldImg"/>
          </p:nvPr>
        </p:nvSpPr>
        <p:spPr bwMode="auto">
          <a:noFill/>
          <a:ln>
            <a:solidFill>
              <a:srgbClr val="000000"/>
            </a:solidFill>
            <a:miter lim="800000"/>
            <a:headEnd/>
            <a:tailEnd/>
          </a:ln>
        </p:spPr>
      </p:sp>
      <p:sp>
        <p:nvSpPr>
          <p:cNvPr id="251906"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z="1200" kern="1200" dirty="0">
                <a:solidFill>
                  <a:schemeClr val="tx1"/>
                </a:solidFill>
                <a:effectLst/>
                <a:latin typeface="+mn-lt"/>
                <a:ea typeface="+mn-ea"/>
                <a:cs typeface="+mn-cs"/>
              </a:rPr>
              <a:t>Each of the shifts illustrated here would indicate that the process is not operating consistently and is changing in some manner. If it were not changing, the shape of the distribution would be in what is called a “bell curve” illustrated in the diagrams above with the solid lines. The distribution where the shift has occurred is illustrated by the dotted line.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Panel #A</a:t>
            </a:r>
            <a:r>
              <a:rPr lang="en-US" sz="1200" kern="1200" dirty="0">
                <a:solidFill>
                  <a:schemeClr val="tx1"/>
                </a:solidFill>
                <a:effectLst/>
                <a:latin typeface="+mn-lt"/>
                <a:ea typeface="+mn-ea"/>
                <a:cs typeface="+mn-cs"/>
              </a:rPr>
              <a:t> - In the first panel you can see that cones are consistently being made larger than the average, although the distribution seems to have a normal shape which would mean it is at least consistent, unfortunately they are being made consistently larger than the norm.</a:t>
            </a:r>
          </a:p>
          <a:p>
            <a:r>
              <a:rPr lang="en-US" sz="1200" b="1" kern="1200" dirty="0">
                <a:solidFill>
                  <a:schemeClr val="tx1"/>
                </a:solidFill>
                <a:effectLst/>
                <a:latin typeface="+mn-lt"/>
                <a:ea typeface="+mn-ea"/>
                <a:cs typeface="+mn-cs"/>
              </a:rPr>
              <a:t>Panel #B </a:t>
            </a:r>
            <a:r>
              <a:rPr lang="en-US" sz="1200" kern="1200" dirty="0">
                <a:solidFill>
                  <a:schemeClr val="tx1"/>
                </a:solidFill>
                <a:effectLst/>
                <a:latin typeface="+mn-lt"/>
                <a:ea typeface="+mn-ea"/>
                <a:cs typeface="+mn-cs"/>
              </a:rPr>
              <a:t>– There has been a change in the spread of the data. This means that there is a much larger difference in the smallest to the largest cone. This is illustrated by the width or how wide the distribution is from highest value to lowest. It would indicate that the amount of time is varying a great deal from one occurrence another.</a:t>
            </a:r>
          </a:p>
          <a:p>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Panel #C</a:t>
            </a:r>
            <a:r>
              <a:rPr lang="en-US" sz="1200" kern="1200" dirty="0">
                <a:solidFill>
                  <a:schemeClr val="tx1"/>
                </a:solidFill>
                <a:effectLst/>
                <a:latin typeface="+mn-lt"/>
                <a:ea typeface="+mn-ea"/>
                <a:cs typeface="+mn-cs"/>
              </a:rPr>
              <a:t> – There is a shift in the distribution where there seems to be a group of values moving right or left. This is known as a “skewed” distribution. It indicates that something in the process is shifting while it is going if only common causes of variation are present; the output of a process forms a distribution that is stable over time and is predictable.</a:t>
            </a:r>
          </a:p>
          <a:p>
            <a:pPr eaLnBrk="1" hangingPunct="1"/>
            <a:endParaRPr lang="en-US" dirty="0"/>
          </a:p>
        </p:txBody>
      </p:sp>
      <p:sp>
        <p:nvSpPr>
          <p:cNvPr id="4" name="Slide Number Placeholder 3"/>
          <p:cNvSpPr>
            <a:spLocks noGrp="1"/>
          </p:cNvSpPr>
          <p:nvPr>
            <p:ph type="sldNum" sz="quarter" idx="5"/>
          </p:nvPr>
        </p:nvSpPr>
        <p:spPr/>
        <p:txBody>
          <a:bodyPr/>
          <a:lstStyle/>
          <a:p>
            <a:pPr>
              <a:defRPr/>
            </a:pPr>
            <a:fld id="{CF1D08D9-02D1-4E48-BEF8-BE3B9234774A}" type="slidenum">
              <a:rPr lang="en-US" smtClean="0"/>
              <a:pPr>
                <a:defRPr/>
              </a:pPr>
              <a:t>50</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Slide Image Placeholder 1"/>
          <p:cNvSpPr>
            <a:spLocks noGrp="1" noRot="1" noChangeAspect="1"/>
          </p:cNvSpPr>
          <p:nvPr>
            <p:ph type="sldImg"/>
          </p:nvPr>
        </p:nvSpPr>
        <p:spPr bwMode="auto">
          <a:noFill/>
          <a:ln>
            <a:solidFill>
              <a:srgbClr val="000000"/>
            </a:solidFill>
            <a:miter lim="800000"/>
            <a:headEnd/>
            <a:tailEnd/>
          </a:ln>
        </p:spPr>
      </p:sp>
      <p:sp>
        <p:nvSpPr>
          <p:cNvPr id="254978" name="Notes Placeholder 2"/>
          <p:cNvSpPr>
            <a:spLocks noGrp="1"/>
          </p:cNvSpPr>
          <p:nvPr>
            <p:ph type="body" idx="1"/>
          </p:nvPr>
        </p:nvSpPr>
        <p:spPr bwMode="auto">
          <a:noFill/>
        </p:spPr>
        <p:txBody>
          <a:bodyPr wrap="square" numCol="1" anchor="t" anchorCtr="0" compatLnSpc="1">
            <a:prstTxWarp prst="textNoShape">
              <a:avLst/>
            </a:prstTxWarp>
          </a:bodyPr>
          <a:lstStyle/>
          <a:p>
            <a:pPr marL="0" lvl="1" eaLnBrk="1" hangingPunct="1">
              <a:spcBef>
                <a:spcPct val="0"/>
              </a:spcBef>
            </a:pPr>
            <a:endParaRPr lang="en-US" sz="1400" b="1"/>
          </a:p>
          <a:p>
            <a:pPr eaLnBrk="1" hangingPunct="1">
              <a:spcBef>
                <a:spcPct val="0"/>
              </a:spcBef>
            </a:pPr>
            <a:endParaRPr lang="en-US"/>
          </a:p>
        </p:txBody>
      </p:sp>
      <p:sp>
        <p:nvSpPr>
          <p:cNvPr id="583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A1680BF-AABC-434C-B031-38F6D01097F5}" type="slidenum">
              <a:rPr lang="en-US"/>
              <a:pPr fontAlgn="base">
                <a:spcBef>
                  <a:spcPct val="0"/>
                </a:spcBef>
                <a:spcAft>
                  <a:spcPct val="0"/>
                </a:spcAft>
                <a:defRPr/>
              </a:pPr>
              <a:t>51</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Slide Image Placeholder 1"/>
          <p:cNvSpPr>
            <a:spLocks noGrp="1" noRot="1" noChangeAspect="1"/>
          </p:cNvSpPr>
          <p:nvPr>
            <p:ph type="sldImg"/>
          </p:nvPr>
        </p:nvSpPr>
        <p:spPr bwMode="auto">
          <a:noFill/>
          <a:ln>
            <a:solidFill>
              <a:srgbClr val="000000"/>
            </a:solidFill>
            <a:miter lim="800000"/>
            <a:headEnd/>
            <a:tailEnd/>
          </a:ln>
        </p:spPr>
      </p:sp>
      <p:sp>
        <p:nvSpPr>
          <p:cNvPr id="257026" name="Notes Placeholder 2"/>
          <p:cNvSpPr>
            <a:spLocks noGrp="1"/>
          </p:cNvSpPr>
          <p:nvPr>
            <p:ph type="body" idx="1"/>
          </p:nvPr>
        </p:nvSpPr>
        <p:spPr bwMode="auto">
          <a:noFill/>
        </p:spPr>
        <p:txBody>
          <a:bodyPr wrap="square" numCol="1" anchor="t" anchorCtr="0" compatLnSpc="1">
            <a:prstTxWarp prst="textNoShape">
              <a:avLst/>
            </a:prstTxWarp>
          </a:bodyPr>
          <a:lstStyle/>
          <a:p>
            <a:pPr marL="0" lvl="1" eaLnBrk="1" hangingPunct="1">
              <a:spcBef>
                <a:spcPct val="0"/>
              </a:spcBef>
            </a:pPr>
            <a:endParaRPr lang="en-US" sz="1400" b="1"/>
          </a:p>
          <a:p>
            <a:pPr eaLnBrk="1" hangingPunct="1">
              <a:spcBef>
                <a:spcPct val="0"/>
              </a:spcBef>
            </a:pPr>
            <a:endParaRPr lang="en-US"/>
          </a:p>
        </p:txBody>
      </p:sp>
      <p:sp>
        <p:nvSpPr>
          <p:cNvPr id="583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6915EEC-EF48-4262-AA18-5D40617447DC}" type="slidenum">
              <a:rPr lang="en-US"/>
              <a:pPr fontAlgn="base">
                <a:spcBef>
                  <a:spcPct val="0"/>
                </a:spcBef>
                <a:spcAft>
                  <a:spcPct val="0"/>
                </a:spcAft>
                <a:defRPr/>
              </a:pPr>
              <a:t>52</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Slide Image Placeholder 1"/>
          <p:cNvSpPr>
            <a:spLocks noGrp="1" noRot="1" noChangeAspect="1"/>
          </p:cNvSpPr>
          <p:nvPr>
            <p:ph type="sldImg"/>
          </p:nvPr>
        </p:nvSpPr>
        <p:spPr bwMode="auto">
          <a:noFill/>
          <a:ln>
            <a:solidFill>
              <a:srgbClr val="000000"/>
            </a:solidFill>
            <a:miter lim="800000"/>
            <a:headEnd/>
            <a:tailEnd/>
          </a:ln>
        </p:spPr>
      </p:sp>
      <p:sp>
        <p:nvSpPr>
          <p:cNvPr id="259074" name="Notes Placeholder 2"/>
          <p:cNvSpPr>
            <a:spLocks noGrp="1"/>
          </p:cNvSpPr>
          <p:nvPr>
            <p:ph type="body" idx="1"/>
          </p:nvPr>
        </p:nvSpPr>
        <p:spPr bwMode="auto">
          <a:noFill/>
        </p:spPr>
        <p:txBody>
          <a:bodyPr wrap="square" numCol="1" anchor="t" anchorCtr="0" compatLnSpc="1">
            <a:prstTxWarp prst="textNoShape">
              <a:avLst/>
            </a:prstTxWarp>
          </a:bodyPr>
          <a:lstStyle/>
          <a:p>
            <a:pPr marL="0" lvl="1" eaLnBrk="1" hangingPunct="1">
              <a:spcBef>
                <a:spcPct val="0"/>
              </a:spcBef>
            </a:pPr>
            <a:endParaRPr lang="en-US" sz="1400" b="1"/>
          </a:p>
          <a:p>
            <a:pPr eaLnBrk="1" hangingPunct="1">
              <a:spcBef>
                <a:spcPct val="0"/>
              </a:spcBef>
            </a:pPr>
            <a:endParaRPr lang="en-US"/>
          </a:p>
        </p:txBody>
      </p:sp>
      <p:sp>
        <p:nvSpPr>
          <p:cNvPr id="583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33DF275-75A7-45FC-ABE1-C0B5A02F5F25}" type="slidenum">
              <a:rPr lang="en-US"/>
              <a:pPr fontAlgn="base">
                <a:spcBef>
                  <a:spcPct val="0"/>
                </a:spcBef>
                <a:spcAft>
                  <a:spcPct val="0"/>
                </a:spcAft>
                <a:defRPr/>
              </a:pPr>
              <a:t>53</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Slide Image Placeholder 1"/>
          <p:cNvSpPr>
            <a:spLocks noGrp="1" noRot="1" noChangeAspect="1"/>
          </p:cNvSpPr>
          <p:nvPr>
            <p:ph type="sldImg"/>
          </p:nvPr>
        </p:nvSpPr>
        <p:spPr bwMode="auto">
          <a:noFill/>
          <a:ln>
            <a:solidFill>
              <a:srgbClr val="000000"/>
            </a:solidFill>
            <a:miter lim="800000"/>
            <a:headEnd/>
            <a:tailEnd/>
          </a:ln>
        </p:spPr>
      </p:sp>
      <p:sp>
        <p:nvSpPr>
          <p:cNvPr id="261122" name="Notes Placeholder 2"/>
          <p:cNvSpPr>
            <a:spLocks noGrp="1"/>
          </p:cNvSpPr>
          <p:nvPr>
            <p:ph type="body" idx="1"/>
          </p:nvPr>
        </p:nvSpPr>
        <p:spPr bwMode="auto">
          <a:noFill/>
        </p:spPr>
        <p:txBody>
          <a:bodyPr wrap="square" numCol="1" anchor="t" anchorCtr="0" compatLnSpc="1">
            <a:prstTxWarp prst="textNoShape">
              <a:avLst/>
            </a:prstTxWarp>
          </a:bodyPr>
          <a:lstStyle/>
          <a:p>
            <a:pPr marL="0" lvl="1" eaLnBrk="1" hangingPunct="1">
              <a:spcBef>
                <a:spcPct val="0"/>
              </a:spcBef>
            </a:pPr>
            <a:endParaRPr lang="en-US" sz="1400" b="1" dirty="0"/>
          </a:p>
          <a:p>
            <a:pPr eaLnBrk="1" hangingPunct="1">
              <a:spcBef>
                <a:spcPct val="0"/>
              </a:spcBef>
            </a:pPr>
            <a:r>
              <a:rPr lang="en-US" dirty="0"/>
              <a:t>Standardize-written</a:t>
            </a:r>
            <a:r>
              <a:rPr lang="en-US" baseline="0" dirty="0"/>
              <a:t> procedures, training, new SOPs. </a:t>
            </a:r>
            <a:endParaRPr lang="en-US" dirty="0"/>
          </a:p>
        </p:txBody>
      </p:sp>
      <p:sp>
        <p:nvSpPr>
          <p:cNvPr id="583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3DE2AEB-5D66-413E-A74B-C4748F1724FF}" type="slidenum">
              <a:rPr lang="en-US"/>
              <a:pPr fontAlgn="base">
                <a:spcBef>
                  <a:spcPct val="0"/>
                </a:spcBef>
                <a:spcAft>
                  <a:spcPct val="0"/>
                </a:spcAft>
                <a:defRPr/>
              </a:pPr>
              <a:t>54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4" name="Rectangle 8"/>
          <p:cNvSpPr/>
          <p:nvPr/>
        </p:nvSpPr>
        <p:spPr bwMode="ltGray">
          <a:xfrm>
            <a:off x="0" y="0"/>
            <a:ext cx="9144000" cy="513556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9"/>
          <p:cNvSpPr/>
          <p:nvPr/>
        </p:nvSpPr>
        <p:spPr bwMode="invGray">
          <a:xfrm>
            <a:off x="0" y="5127625"/>
            <a:ext cx="9144000" cy="46038"/>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ctrTitle"/>
          </p:nvPr>
        </p:nvSpPr>
        <p:spPr>
          <a:xfrm>
            <a:off x="685800" y="3355848"/>
            <a:ext cx="8077200" cy="1673352"/>
          </a:xfrm>
        </p:spPr>
        <p:txBody>
          <a:bodyPr tIns="0" bIns="0" anchor="t"/>
          <a:lstStyle>
            <a:lvl1pPr algn="l">
              <a:defRPr sz="4700" b="1"/>
            </a:lvl1pPr>
            <a:extLst/>
          </a:lstStyle>
          <a:p>
            <a:r>
              <a:rPr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lang="en-US"/>
              <a:t>Click to edit Master subtitle style</a:t>
            </a:r>
          </a:p>
        </p:txBody>
      </p:sp>
      <p:sp>
        <p:nvSpPr>
          <p:cNvPr id="6" name="Date Placeholder 3"/>
          <p:cNvSpPr>
            <a:spLocks noGrp="1"/>
          </p:cNvSpPr>
          <p:nvPr>
            <p:ph type="dt" sz="half" idx="10"/>
          </p:nvPr>
        </p:nvSpPr>
        <p:spPr/>
        <p:txBody>
          <a:bodyPr/>
          <a:lstStyle>
            <a:lvl1pPr>
              <a:defRPr/>
            </a:lvl1pPr>
          </a:lstStyle>
          <a:p>
            <a:pPr>
              <a:defRPr/>
            </a:pPr>
            <a:fld id="{0CD278FC-9AF8-4560-A2E6-691793548B3D}" type="datetimeFigureOut">
              <a:rPr lang="en-US"/>
              <a:pPr>
                <a:defRPr/>
              </a:pPr>
              <a:t>10/8/2019</a:t>
            </a:fld>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D8670DDA-7904-4A2B-9755-62271002D48F}"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2ACBFBB3-6154-40B8-B8BA-AD6AA226CBB8}" type="datetimeFigureOut">
              <a:rPr lang="en-US"/>
              <a:pPr>
                <a:defRPr/>
              </a:pPr>
              <a:t>10/8/2019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908CC0D-728F-499C-9935-ADDB534B0EE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4" name="Rectangle 8"/>
          <p:cNvSpPr/>
          <p:nvPr/>
        </p:nvSpPr>
        <p:spPr bwMode="ltGray">
          <a:xfrm>
            <a:off x="0" y="0"/>
            <a:ext cx="9144000" cy="26019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11"/>
          <p:cNvSpPr/>
          <p:nvPr/>
        </p:nvSpPr>
        <p:spPr bwMode="invGray">
          <a:xfrm>
            <a:off x="0" y="2601913"/>
            <a:ext cx="9144000" cy="46037"/>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749808" y="118872"/>
            <a:ext cx="8013192" cy="1636776"/>
          </a:xfrm>
        </p:spPr>
        <p:txBody>
          <a:bodyPr tIns="0" rIns="91440" bIns="0" anchor="b"/>
          <a:lstStyle>
            <a:lvl1pPr algn="l">
              <a:defRPr sz="4700" b="1" cap="none" baseline="0"/>
            </a:lvl1pPr>
            <a:extLst/>
          </a:lstStyle>
          <a:p>
            <a:r>
              <a:rPr lang="en-US"/>
              <a:t>Click to edit Master title style</a:t>
            </a:r>
          </a:p>
        </p:txBody>
      </p:sp>
      <p:sp>
        <p:nvSpPr>
          <p:cNvPr id="3" name="Text Placeholder 2"/>
          <p:cNvSpPr>
            <a:spLocks noGrp="1"/>
          </p:cNvSpPr>
          <p:nvPr>
            <p:ph type="body" idx="1"/>
          </p:nvPr>
        </p:nvSpPr>
        <p:spPr>
          <a:xfrm>
            <a:off x="740664" y="18288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en-US"/>
              <a:t>Click to edit Master text styles</a:t>
            </a:r>
          </a:p>
        </p:txBody>
      </p:sp>
      <p:sp>
        <p:nvSpPr>
          <p:cNvPr id="6" name="Date Placeholder 3"/>
          <p:cNvSpPr>
            <a:spLocks noGrp="1"/>
          </p:cNvSpPr>
          <p:nvPr>
            <p:ph type="dt" sz="half" idx="10"/>
          </p:nvPr>
        </p:nvSpPr>
        <p:spPr/>
        <p:txBody>
          <a:bodyPr/>
          <a:lstStyle>
            <a:lvl1pPr>
              <a:defRPr/>
            </a:lvl1pPr>
          </a:lstStyle>
          <a:p>
            <a:pPr>
              <a:defRPr/>
            </a:pPr>
            <a:fld id="{F77E8F57-74EC-4DC6-BBCC-5704EB872907}" type="datetimeFigureOut">
              <a:rPr lang="en-US"/>
              <a:pPr>
                <a:defRPr/>
              </a:pPr>
              <a:t>10/8/2019</a:t>
            </a:fld>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E8A5F3D5-C3DD-4ED5-B649-3A628517E545}"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489E8E4-722A-4945-8C65-6C45F941D3E9}" type="datetimeFigureOut">
              <a:rPr lang="en-US"/>
              <a:pPr>
                <a:defRPr/>
              </a:pPr>
              <a:t>10/8/2019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8AAD273-1A56-4DCE-97DD-C6841CD19ADE}"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1EA2BD06-C39E-4105-B98C-1648581C1E0F}" type="datetimeFigureOut">
              <a:rPr lang="en-US"/>
              <a:pPr>
                <a:defRPr/>
              </a:pPr>
              <a:t>10/8/2019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2B98B4D-5F38-4E7D-B023-AC856336723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024009B-B6D1-43DC-BB60-A8DAA000E8D0}" type="datetimeFigureOut">
              <a:rPr lang="en-US"/>
              <a:pPr>
                <a:defRPr/>
              </a:pPr>
              <a:t>10/8/2019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58F04261-3F12-45A9-8C8E-1712019056A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9BC5DABC-64C6-46F0-9C56-7B67491662BD}" type="datetimeFigureOut">
              <a:rPr lang="en-US"/>
              <a:pPr>
                <a:defRPr/>
              </a:pPr>
              <a:t>10/8/2019</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C0C7C72C-7320-4073-A087-EDA52ACAFAC2}"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11"/>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8"/>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167838" y="152400"/>
            <a:ext cx="2523744" cy="978408"/>
          </a:xfrm>
        </p:spPr>
        <p:txBody>
          <a:bodyPr lIns="73152" bIns="0" anchor="b">
            <a:sp3d prstMaterial="matte"/>
          </a:bodyPr>
          <a:lstStyle>
            <a:lvl1pPr algn="l">
              <a:defRPr sz="2000" b="0"/>
            </a:lvl1pPr>
            <a:extLst/>
          </a:lstStyle>
          <a:p>
            <a:r>
              <a:rPr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a:t>Click to edit Master text styles</a:t>
            </a:r>
          </a:p>
        </p:txBody>
      </p:sp>
      <p:sp>
        <p:nvSpPr>
          <p:cNvPr id="7" name="Date Placeholder 4"/>
          <p:cNvSpPr>
            <a:spLocks noGrp="1"/>
          </p:cNvSpPr>
          <p:nvPr>
            <p:ph type="dt" sz="half" idx="10"/>
          </p:nvPr>
        </p:nvSpPr>
        <p:spPr/>
        <p:txBody>
          <a:bodyPr/>
          <a:lstStyle>
            <a:lvl1pPr>
              <a:defRPr/>
            </a:lvl1pPr>
          </a:lstStyle>
          <a:p>
            <a:pPr>
              <a:defRPr/>
            </a:pPr>
            <a:fld id="{6CE739FD-318E-4CCF-A022-55E878767BC4}" type="datetimeFigureOut">
              <a:rPr lang="en-US"/>
              <a:pPr>
                <a:defRPr/>
              </a:pPr>
              <a:t>10/8/2019</a:t>
            </a:fld>
            <a:endParaRPr lang="en-US"/>
          </a:p>
        </p:txBody>
      </p:sp>
      <p:sp>
        <p:nvSpPr>
          <p:cNvPr id="8" name="Footer Placeholder 5"/>
          <p:cNvSpPr>
            <a:spLocks noGrp="1"/>
          </p:cNvSpPr>
          <p:nvPr>
            <p:ph type="ftr" sz="quarter" idx="11"/>
          </p:nvPr>
        </p:nvSpPr>
        <p:spPr/>
        <p:txBody>
          <a:bodyPr/>
          <a:lstStyle>
            <a:lvl1pPr>
              <a:defRPr/>
            </a:lvl1pPr>
          </a:lstStyle>
          <a:p>
            <a:pPr>
              <a:defRPr/>
            </a:pPr>
            <a:endParaRPr lang="en-US"/>
          </a:p>
        </p:txBody>
      </p:sp>
      <p:sp>
        <p:nvSpPr>
          <p:cNvPr id="9" name="Slide Number Placeholder 6"/>
          <p:cNvSpPr>
            <a:spLocks noGrp="1"/>
          </p:cNvSpPr>
          <p:nvPr>
            <p:ph type="sldNum" sz="quarter" idx="12"/>
          </p:nvPr>
        </p:nvSpPr>
        <p:spPr/>
        <p:txBody>
          <a:bodyPr/>
          <a:lstStyle>
            <a:lvl1pPr>
              <a:defRPr/>
            </a:lvl1pPr>
          </a:lstStyle>
          <a:p>
            <a:pPr>
              <a:defRPr/>
            </a:pPr>
            <a:fld id="{5B0B441A-1D9A-4629-A0BF-C90348C6E045}"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5" name="Rectangle 10"/>
          <p:cNvSpPr/>
          <p:nvPr/>
        </p:nvSpPr>
        <p:spPr>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8"/>
          <p:cNvSpPr/>
          <p:nvPr/>
        </p:nvSpPr>
        <p:spPr bwMode="invGray">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pPr lvl="0"/>
            <a:r>
              <a:rPr lang="en-US" noProof="0"/>
              <a:t>Click icon to add picture</a:t>
            </a:r>
            <a:endParaRPr lang="en-US" noProof="0"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a:t>Click to edit Master text styles</a:t>
            </a:r>
          </a:p>
        </p:txBody>
      </p:sp>
      <p:sp>
        <p:nvSpPr>
          <p:cNvPr id="7" name="Date Placeholder 4"/>
          <p:cNvSpPr>
            <a:spLocks noGrp="1"/>
          </p:cNvSpPr>
          <p:nvPr>
            <p:ph type="dt" sz="half" idx="10"/>
          </p:nvPr>
        </p:nvSpPr>
        <p:spPr>
          <a:xfrm>
            <a:off x="165100" y="1169988"/>
            <a:ext cx="2522538" cy="201612"/>
          </a:xfrm>
        </p:spPr>
        <p:txBody>
          <a:bodyPr/>
          <a:lstStyle>
            <a:lvl1pPr>
              <a:defRPr/>
            </a:lvl1pPr>
          </a:lstStyle>
          <a:p>
            <a:pPr>
              <a:defRPr/>
            </a:pPr>
            <a:fld id="{62349BB7-F9E1-4961-8A0B-EEA566460B34}" type="datetimeFigureOut">
              <a:rPr lang="en-US"/>
              <a:pPr>
                <a:defRPr/>
              </a:pPr>
              <a:t>10/8/2019</a:t>
            </a:fld>
            <a:endParaRPr lang="en-US"/>
          </a:p>
        </p:txBody>
      </p:sp>
      <p:sp>
        <p:nvSpPr>
          <p:cNvPr id="8" name="Footer Placeholder 5"/>
          <p:cNvSpPr>
            <a:spLocks noGrp="1"/>
          </p:cNvSpPr>
          <p:nvPr>
            <p:ph type="ftr" sz="quarter" idx="11"/>
          </p:nvPr>
        </p:nvSpPr>
        <p:spPr>
          <a:xfrm>
            <a:off x="3035300" y="1169988"/>
            <a:ext cx="5194300" cy="201612"/>
          </a:xfrm>
        </p:spPr>
        <p:txBody>
          <a:bodyPr/>
          <a:lstStyle>
            <a:lvl1pPr>
              <a:defRPr>
                <a:solidFill>
                  <a:schemeClr val="bg1">
                    <a:shade val="50000"/>
                  </a:schemeClr>
                </a:solidFill>
              </a:defRPr>
            </a:lvl1pPr>
          </a:lstStyle>
          <a:p>
            <a:pPr>
              <a:defRPr/>
            </a:pPr>
            <a:endParaRPr lang="en-US"/>
          </a:p>
        </p:txBody>
      </p:sp>
      <p:sp>
        <p:nvSpPr>
          <p:cNvPr id="9" name="Slide Number Placeholder 6"/>
          <p:cNvSpPr>
            <a:spLocks noGrp="1"/>
          </p:cNvSpPr>
          <p:nvPr>
            <p:ph type="sldNum" sz="quarter" idx="12"/>
          </p:nvPr>
        </p:nvSpPr>
        <p:spPr>
          <a:xfrm>
            <a:off x="8339138" y="1169988"/>
            <a:ext cx="733425" cy="201612"/>
          </a:xfrm>
        </p:spPr>
        <p:txBody>
          <a:bodyPr/>
          <a:lstStyle>
            <a:lvl1pPr>
              <a:defRPr/>
            </a:lvl1pPr>
          </a:lstStyle>
          <a:p>
            <a:pPr>
              <a:defRPr/>
            </a:pPr>
            <a:fld id="{76083A6C-531D-4851-9A3B-66FB0A59462D}"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C355D30-05F8-460F-B8B5-F404EA46F3C0}" type="datetimeFigureOut">
              <a:rPr lang="en-US"/>
              <a:pPr>
                <a:defRPr/>
              </a:pPr>
              <a:t>10/8/2019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131DA67-273F-4FED-A78A-1CF2301E0AAC}"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8"/>
          <p:cNvSpPr/>
          <p:nvPr/>
        </p:nvSpPr>
        <p:spPr bwMode="invGray">
          <a:xfrm>
            <a:off x="6599238" y="0"/>
            <a:ext cx="46037"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7"/>
          <p:cNvSpPr/>
          <p:nvPr/>
        </p:nvSpPr>
        <p:spPr bwMode="ltGray">
          <a:xfrm>
            <a:off x="6648450" y="0"/>
            <a:ext cx="2514600"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Vertical Title 1"/>
          <p:cNvSpPr>
            <a:spLocks noGrp="1"/>
          </p:cNvSpPr>
          <p:nvPr>
            <p:ph type="title" orient="vert"/>
          </p:nvPr>
        </p:nvSpPr>
        <p:spPr>
          <a:xfrm>
            <a:off x="6781800" y="274640"/>
            <a:ext cx="19050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p:cNvSpPr>
            <a:spLocks noGrp="1"/>
          </p:cNvSpPr>
          <p:nvPr>
            <p:ph type="dt" sz="half" idx="10"/>
          </p:nvPr>
        </p:nvSpPr>
        <p:spPr/>
        <p:txBody>
          <a:bodyPr/>
          <a:lstStyle>
            <a:lvl1pPr>
              <a:defRPr/>
            </a:lvl1pPr>
          </a:lstStyle>
          <a:p>
            <a:pPr>
              <a:defRPr/>
            </a:pPr>
            <a:fld id="{C7C78DD3-F27C-4260-BA00-68DF9823BE37}" type="datetimeFigureOut">
              <a:rPr lang="en-US"/>
              <a:pPr>
                <a:defRPr/>
              </a:pPr>
              <a:t>10/8/2019</a:t>
            </a:fld>
            <a:endParaRPr lang="en-US"/>
          </a:p>
        </p:txBody>
      </p:sp>
      <p:sp>
        <p:nvSpPr>
          <p:cNvPr id="7" name="Footer Placeholder 4"/>
          <p:cNvSpPr>
            <a:spLocks noGrp="1"/>
          </p:cNvSpPr>
          <p:nvPr>
            <p:ph type="ftr" sz="quarter" idx="11"/>
          </p:nvPr>
        </p:nvSpPr>
        <p:spPr>
          <a:xfrm>
            <a:off x="2640013" y="6376988"/>
            <a:ext cx="3836987" cy="365125"/>
          </a:xfrm>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1BD3C4DA-08DB-464A-AFDC-3C0C7F28810A}"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6688"/>
            <a:ext cx="9144000" cy="4445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bwMode="ltGray">
          <a:xfrm>
            <a:off x="0" y="0"/>
            <a:ext cx="9144000" cy="14335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457200" y="152400"/>
            <a:ext cx="8229600" cy="125095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lang="en-US"/>
              <a:t>Click to edit Master title style</a:t>
            </a:r>
          </a:p>
        </p:txBody>
      </p:sp>
      <p:sp>
        <p:nvSpPr>
          <p:cNvPr id="1029" name="Text Placeholder 2"/>
          <p:cNvSpPr>
            <a:spLocks noGrp="1"/>
          </p:cNvSpPr>
          <p:nvPr>
            <p:ph type="body" idx="1"/>
          </p:nvPr>
        </p:nvSpPr>
        <p:spPr bwMode="auto">
          <a:xfrm>
            <a:off x="457200" y="1774825"/>
            <a:ext cx="8229600" cy="4625975"/>
          </a:xfrm>
          <a:prstGeom prst="rect">
            <a:avLst/>
          </a:prstGeom>
          <a:noFill/>
          <a:ln w="9525">
            <a:noFill/>
            <a:miter lim="800000"/>
            <a:headEnd/>
            <a:tailEnd/>
          </a:ln>
        </p:spPr>
        <p:txBody>
          <a:bodyPr vert="horz" wrap="square" lIns="54864" tIns="9144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477000"/>
            <a:ext cx="2133600" cy="274638"/>
          </a:xfrm>
          <a:prstGeom prst="rect">
            <a:avLst/>
          </a:prstGeom>
        </p:spPr>
        <p:txBody>
          <a:bodyPr vert="horz" lIns="109728" rIns="45720" bIns="0" rtlCol="0" anchor="b"/>
          <a:lstStyle>
            <a:lvl1pPr algn="l" eaLnBrk="1" fontAlgn="auto" latinLnBrk="0" hangingPunct="1">
              <a:spcBef>
                <a:spcPts val="0"/>
              </a:spcBef>
              <a:spcAft>
                <a:spcPts val="0"/>
              </a:spcAft>
              <a:defRPr kumimoji="0" sz="1200">
                <a:solidFill>
                  <a:schemeClr val="tx1">
                    <a:tint val="95000"/>
                  </a:schemeClr>
                </a:solidFill>
                <a:latin typeface="+mn-lt"/>
              </a:defRPr>
            </a:lvl1pPr>
            <a:extLst/>
          </a:lstStyle>
          <a:p>
            <a:pPr>
              <a:defRPr/>
            </a:pPr>
            <a:fld id="{92FC6567-19EA-4CFA-A634-04B6E08DE1D4}" type="datetimeFigureOut">
              <a:rPr lang="en-US"/>
              <a:pPr>
                <a:defRPr/>
              </a:pPr>
              <a:t>10/8/2019</a:t>
            </a:fld>
            <a:endParaRPr lang="en-US"/>
          </a:p>
        </p:txBody>
      </p:sp>
      <p:sp>
        <p:nvSpPr>
          <p:cNvPr id="5" name="Footer Placeholder 4"/>
          <p:cNvSpPr>
            <a:spLocks noGrp="1"/>
          </p:cNvSpPr>
          <p:nvPr>
            <p:ph type="ftr" sz="quarter" idx="3"/>
          </p:nvPr>
        </p:nvSpPr>
        <p:spPr>
          <a:xfrm>
            <a:off x="2640013" y="6477000"/>
            <a:ext cx="5508625" cy="274638"/>
          </a:xfrm>
          <a:prstGeom prst="rect">
            <a:avLst/>
          </a:prstGeom>
        </p:spPr>
        <p:txBody>
          <a:bodyPr vert="horz" lIns="45720" rIns="45720" bIns="0" rtlCol="0" anchor="b"/>
          <a:lstStyle>
            <a:lvl1pPr algn="l" eaLnBrk="1" fontAlgn="auto" latinLnBrk="0" hangingPunct="1">
              <a:spcBef>
                <a:spcPts val="0"/>
              </a:spcBef>
              <a:spcAft>
                <a:spcPts val="0"/>
              </a:spcAft>
              <a:defRPr kumimoji="0" sz="1200">
                <a:solidFill>
                  <a:schemeClr val="tx1">
                    <a:tint val="95000"/>
                  </a:schemeClr>
                </a:solidFill>
                <a:latin typeface="+mn-lt"/>
              </a:defRPr>
            </a:lvl1pPr>
            <a:extLst/>
          </a:lstStyle>
          <a:p>
            <a:pPr>
              <a:defRPr/>
            </a:pPr>
            <a:endParaRPr lang="en-US"/>
          </a:p>
        </p:txBody>
      </p:sp>
      <p:sp>
        <p:nvSpPr>
          <p:cNvPr id="6" name="Slide Number Placeholder 5"/>
          <p:cNvSpPr>
            <a:spLocks noGrp="1"/>
          </p:cNvSpPr>
          <p:nvPr>
            <p:ph type="sldNum" sz="quarter" idx="4"/>
          </p:nvPr>
        </p:nvSpPr>
        <p:spPr>
          <a:xfrm>
            <a:off x="8204200" y="6477000"/>
            <a:ext cx="733425" cy="274638"/>
          </a:xfrm>
          <a:prstGeom prst="rect">
            <a:avLst/>
          </a:prstGeom>
        </p:spPr>
        <p:txBody>
          <a:bodyPr vert="horz" bIns="0" rtlCol="0" anchor="b"/>
          <a:lstStyle>
            <a:lvl1pPr algn="r" eaLnBrk="1" fontAlgn="auto" latinLnBrk="0" hangingPunct="1">
              <a:spcBef>
                <a:spcPts val="0"/>
              </a:spcBef>
              <a:spcAft>
                <a:spcPts val="0"/>
              </a:spcAft>
              <a:defRPr kumimoji="0" sz="1200">
                <a:solidFill>
                  <a:schemeClr val="tx1">
                    <a:tint val="95000"/>
                  </a:schemeClr>
                </a:solidFill>
                <a:latin typeface="+mn-lt"/>
              </a:defRPr>
            </a:lvl1pPr>
            <a:extLst/>
          </a:lstStyle>
          <a:p>
            <a:pPr>
              <a:defRPr/>
            </a:pPr>
            <a:fld id="{536B75CC-0EAB-4619-8D16-4154719EF24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92" r:id="rId1"/>
    <p:sldLayoutId id="2147483791" r:id="rId2"/>
    <p:sldLayoutId id="2147483793" r:id="rId3"/>
    <p:sldLayoutId id="2147483790" r:id="rId4"/>
    <p:sldLayoutId id="2147483789" r:id="rId5"/>
    <p:sldLayoutId id="2147483788" r:id="rId6"/>
    <p:sldLayoutId id="2147483794" r:id="rId7"/>
    <p:sldLayoutId id="2147483795" r:id="rId8"/>
    <p:sldLayoutId id="2147483796" r:id="rId9"/>
    <p:sldLayoutId id="2147483787" r:id="rId10"/>
    <p:sldLayoutId id="2147483797" r:id="rId11"/>
  </p:sldLayoutIdLst>
  <p:txStyles>
    <p:titleStyle>
      <a:lvl1pPr algn="l" rtl="0" eaLnBrk="0" fontAlgn="base" hangingPunct="0">
        <a:spcBef>
          <a:spcPct val="0"/>
        </a:spcBef>
        <a:spcAft>
          <a:spcPct val="0"/>
        </a:spcAft>
        <a:defRPr sz="4500" b="1" kern="1200">
          <a:solidFill>
            <a:srgbClr val="FFC800"/>
          </a:solidFill>
          <a:latin typeface="+mj-lt"/>
          <a:ea typeface="+mj-ea"/>
          <a:cs typeface="+mj-cs"/>
        </a:defRPr>
      </a:lvl1pPr>
      <a:lvl2pPr algn="l" rtl="0" eaLnBrk="0" fontAlgn="base" hangingPunct="0">
        <a:spcBef>
          <a:spcPct val="0"/>
        </a:spcBef>
        <a:spcAft>
          <a:spcPct val="0"/>
        </a:spcAft>
        <a:defRPr sz="4500" b="1">
          <a:solidFill>
            <a:srgbClr val="FFC800"/>
          </a:solidFill>
          <a:latin typeface="Corbel" pitchFamily="34" charset="0"/>
        </a:defRPr>
      </a:lvl2pPr>
      <a:lvl3pPr algn="l" rtl="0" eaLnBrk="0" fontAlgn="base" hangingPunct="0">
        <a:spcBef>
          <a:spcPct val="0"/>
        </a:spcBef>
        <a:spcAft>
          <a:spcPct val="0"/>
        </a:spcAft>
        <a:defRPr sz="4500" b="1">
          <a:solidFill>
            <a:srgbClr val="FFC800"/>
          </a:solidFill>
          <a:latin typeface="Corbel" pitchFamily="34" charset="0"/>
        </a:defRPr>
      </a:lvl3pPr>
      <a:lvl4pPr algn="l" rtl="0" eaLnBrk="0" fontAlgn="base" hangingPunct="0">
        <a:spcBef>
          <a:spcPct val="0"/>
        </a:spcBef>
        <a:spcAft>
          <a:spcPct val="0"/>
        </a:spcAft>
        <a:defRPr sz="4500" b="1">
          <a:solidFill>
            <a:srgbClr val="FFC800"/>
          </a:solidFill>
          <a:latin typeface="Corbel" pitchFamily="34" charset="0"/>
        </a:defRPr>
      </a:lvl4pPr>
      <a:lvl5pPr algn="l" rtl="0" eaLnBrk="0" fontAlgn="base" hangingPunct="0">
        <a:spcBef>
          <a:spcPct val="0"/>
        </a:spcBef>
        <a:spcAft>
          <a:spcPct val="0"/>
        </a:spcAft>
        <a:defRPr sz="4500" b="1">
          <a:solidFill>
            <a:srgbClr val="FFC800"/>
          </a:solidFill>
          <a:latin typeface="Corbel" pitchFamily="34" charset="0"/>
        </a:defRPr>
      </a:lvl5pPr>
      <a:lvl6pPr marL="457200" algn="l" rtl="0" fontAlgn="base">
        <a:spcBef>
          <a:spcPct val="0"/>
        </a:spcBef>
        <a:spcAft>
          <a:spcPct val="0"/>
        </a:spcAft>
        <a:defRPr sz="4500" b="1">
          <a:solidFill>
            <a:srgbClr val="FFC800"/>
          </a:solidFill>
          <a:latin typeface="Corbel" pitchFamily="34" charset="0"/>
        </a:defRPr>
      </a:lvl6pPr>
      <a:lvl7pPr marL="914400" algn="l" rtl="0" fontAlgn="base">
        <a:spcBef>
          <a:spcPct val="0"/>
        </a:spcBef>
        <a:spcAft>
          <a:spcPct val="0"/>
        </a:spcAft>
        <a:defRPr sz="4500" b="1">
          <a:solidFill>
            <a:srgbClr val="FFC800"/>
          </a:solidFill>
          <a:latin typeface="Corbel" pitchFamily="34" charset="0"/>
        </a:defRPr>
      </a:lvl7pPr>
      <a:lvl8pPr marL="1371600" algn="l" rtl="0" fontAlgn="base">
        <a:spcBef>
          <a:spcPct val="0"/>
        </a:spcBef>
        <a:spcAft>
          <a:spcPct val="0"/>
        </a:spcAft>
        <a:defRPr sz="4500" b="1">
          <a:solidFill>
            <a:srgbClr val="FFC800"/>
          </a:solidFill>
          <a:latin typeface="Corbel" pitchFamily="34" charset="0"/>
        </a:defRPr>
      </a:lvl8pPr>
      <a:lvl9pPr marL="1828800" algn="l" rtl="0" fontAlgn="base">
        <a:spcBef>
          <a:spcPct val="0"/>
        </a:spcBef>
        <a:spcAft>
          <a:spcPct val="0"/>
        </a:spcAft>
        <a:defRPr sz="4500" b="1">
          <a:solidFill>
            <a:srgbClr val="FFC800"/>
          </a:solidFill>
          <a:latin typeface="Corbel" pitchFamily="34" charset="0"/>
        </a:defRPr>
      </a:lvl9pPr>
      <a:extLst/>
    </p:titleStyle>
    <p:bodyStyle>
      <a:lvl1pPr marL="438150" indent="-319088" algn="l" rtl="0" eaLnBrk="0" fontAlgn="base" hangingPunct="0">
        <a:spcBef>
          <a:spcPct val="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730250" indent="-273050" algn="l" rtl="0" eaLnBrk="0" fontAlgn="base" hangingPunct="0">
        <a:spcBef>
          <a:spcPct val="20000"/>
        </a:spcBef>
        <a:spcAft>
          <a:spcPct val="0"/>
        </a:spcAft>
        <a:buClr>
          <a:schemeClr val="accent2"/>
        </a:buClr>
        <a:buSzPct val="90000"/>
        <a:buFont typeface="Wingdings" pitchFamily="2" charset="2"/>
        <a:buChar char=""/>
        <a:defRPr sz="2800" kern="1200">
          <a:solidFill>
            <a:schemeClr val="tx1"/>
          </a:solidFill>
          <a:latin typeface="+mn-lt"/>
          <a:ea typeface="+mn-ea"/>
          <a:cs typeface="+mn-cs"/>
        </a:defRPr>
      </a:lvl2pPr>
      <a:lvl3pPr marL="995363" indent="-228600" algn="l" rtl="0" eaLnBrk="0" fontAlgn="base" hangingPunct="0">
        <a:spcBef>
          <a:spcPct val="20000"/>
        </a:spcBef>
        <a:spcAft>
          <a:spcPct val="0"/>
        </a:spcAft>
        <a:buClr>
          <a:srgbClr val="E66C7D"/>
        </a:buClr>
        <a:buFont typeface="Arial" charset="0"/>
        <a:buChar char="▪"/>
        <a:defRPr sz="2400" kern="1200">
          <a:solidFill>
            <a:schemeClr val="tx1"/>
          </a:solidFill>
          <a:latin typeface="+mn-lt"/>
          <a:ea typeface="+mn-ea"/>
          <a:cs typeface="+mn-cs"/>
        </a:defRPr>
      </a:lvl3pPr>
      <a:lvl4pPr marL="1216025" indent="-182563" algn="l" rtl="0" eaLnBrk="0" fontAlgn="base" hangingPunct="0">
        <a:spcBef>
          <a:spcPct val="20000"/>
        </a:spcBef>
        <a:spcAft>
          <a:spcPct val="0"/>
        </a:spcAft>
        <a:buClr>
          <a:srgbClr val="6BB76D"/>
        </a:buClr>
        <a:buFont typeface="Arial" charset="0"/>
        <a:buChar char="▪"/>
        <a:defRPr sz="2000" kern="1200">
          <a:solidFill>
            <a:schemeClr val="tx1"/>
          </a:solidFill>
          <a:latin typeface="+mn-lt"/>
          <a:ea typeface="+mn-ea"/>
          <a:cs typeface="+mn-cs"/>
        </a:defRPr>
      </a:lvl4pPr>
      <a:lvl5pPr marL="1425575" indent="-182563" algn="l" rtl="0" eaLnBrk="0" fontAlgn="base" hangingPunct="0">
        <a:spcBef>
          <a:spcPct val="20000"/>
        </a:spcBef>
        <a:spcAft>
          <a:spcPct val="0"/>
        </a:spcAft>
        <a:buClr>
          <a:srgbClr val="E88651"/>
        </a:buClr>
        <a:buFont typeface="Wingdings 3" pitchFamily="18" charset="2"/>
        <a:buChar char=""/>
        <a:defRPr lang="en-US" sz="2000"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notesSlide" Target="../notesSlides/notesSlide1.xml"/><Relationship Id="rId7" Type="http://schemas.openxmlformats.org/officeDocument/2006/relationships/image" Target="../media/image6.png"/><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image" Target="../media/image5.gif"/><Relationship Id="rId11" Type="http://schemas.openxmlformats.org/officeDocument/2006/relationships/image" Target="../media/image2.wmf"/><Relationship Id="rId5" Type="http://schemas.openxmlformats.org/officeDocument/2006/relationships/image" Target="../media/image4.wmf"/><Relationship Id="rId10" Type="http://schemas.openxmlformats.org/officeDocument/2006/relationships/oleObject" Target="../embeddings/oleObject1.bin"/><Relationship Id="rId4" Type="http://schemas.openxmlformats.org/officeDocument/2006/relationships/image" Target="../media/image3.gif"/><Relationship Id="rId9" Type="http://schemas.openxmlformats.org/officeDocument/2006/relationships/image" Target="../media/image8.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1.wmf"/><Relationship Id="rId4" Type="http://schemas.openxmlformats.org/officeDocument/2006/relationships/image" Target="../media/image10.wmf"/></Relationships>
</file>

<file path=ppt/slides/_rels/slide4.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hyperlink" Target="http://www.mindtools.com/pages/article/newTMC_86.htm" TargetMode="External"/><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8.xml"/><Relationship Id="rId4" Type="http://schemas.openxmlformats.org/officeDocument/2006/relationships/hyperlink" Target="http://en.wikipedia.org/wiki/File:Ishikawa_Fishbone_Diagram.svg"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8.xml"/><Relationship Id="rId4" Type="http://schemas.openxmlformats.org/officeDocument/2006/relationships/hyperlink" Target="../../../../../fshome2/Downtown/khollman/Quality%20Bics/Intro%20to%20Quality%20Tools/IDsurrounds2.jpg"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8.xml"/><Relationship Id="rId1" Type="http://schemas.openxmlformats.org/officeDocument/2006/relationships/vmlDrawing" Target="../drawings/vmlDrawing2.vml"/><Relationship Id="rId5" Type="http://schemas.openxmlformats.org/officeDocument/2006/relationships/image" Target="../media/image20.png"/><Relationship Id="rId4" Type="http://schemas.openxmlformats.org/officeDocument/2006/relationships/oleObject" Target="../embeddings/oleObject2.bin"/></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8.xml"/><Relationship Id="rId1" Type="http://schemas.openxmlformats.org/officeDocument/2006/relationships/vmlDrawing" Target="../drawings/vmlDrawing3.vml"/><Relationship Id="rId5" Type="http://schemas.openxmlformats.org/officeDocument/2006/relationships/image" Target="../media/image21.png"/><Relationship Id="rId4" Type="http://schemas.openxmlformats.org/officeDocument/2006/relationships/oleObject" Target="../embeddings/oleObject3.bin"/></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8" Type="http://schemas.openxmlformats.org/officeDocument/2006/relationships/image" Target="../media/image28.wmf"/><Relationship Id="rId3" Type="http://schemas.openxmlformats.org/officeDocument/2006/relationships/notesSlide" Target="../notesSlides/notesSlide42.xml"/><Relationship Id="rId7" Type="http://schemas.openxmlformats.org/officeDocument/2006/relationships/image" Target="../media/image27.wmf"/><Relationship Id="rId12" Type="http://schemas.openxmlformats.org/officeDocument/2006/relationships/image" Target="../media/image23.wmf"/><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26.wmf"/><Relationship Id="rId11" Type="http://schemas.openxmlformats.org/officeDocument/2006/relationships/oleObject" Target="../embeddings/oleObject5.bin"/><Relationship Id="rId5" Type="http://schemas.openxmlformats.org/officeDocument/2006/relationships/image" Target="../media/image25.wmf"/><Relationship Id="rId10" Type="http://schemas.openxmlformats.org/officeDocument/2006/relationships/image" Target="../media/image22.wmf"/><Relationship Id="rId4" Type="http://schemas.openxmlformats.org/officeDocument/2006/relationships/image" Target="../media/image24.wmf"/><Relationship Id="rId9" Type="http://schemas.openxmlformats.org/officeDocument/2006/relationships/oleObject" Target="../embeddings/oleObject4.bin"/></Relationships>
</file>

<file path=ppt/slides/_rels/slide50.xml.rels><?xml version="1.0" encoding="UTF-8" standalone="yes"?>
<Relationships xmlns="http://schemas.openxmlformats.org/package/2006/relationships"><Relationship Id="rId8" Type="http://schemas.openxmlformats.org/officeDocument/2006/relationships/oleObject" Target="../embeddings/oleObject8.bin"/><Relationship Id="rId3" Type="http://schemas.openxmlformats.org/officeDocument/2006/relationships/notesSlide" Target="../notesSlides/notesSlide43.xml"/><Relationship Id="rId7" Type="http://schemas.openxmlformats.org/officeDocument/2006/relationships/image" Target="../media/image30.wmf"/><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oleObject" Target="../embeddings/oleObject7.bin"/><Relationship Id="rId5" Type="http://schemas.openxmlformats.org/officeDocument/2006/relationships/image" Target="../media/image29.wmf"/><Relationship Id="rId4" Type="http://schemas.openxmlformats.org/officeDocument/2006/relationships/oleObject" Target="../embeddings/oleObject6.bin"/><Relationship Id="rId9" Type="http://schemas.openxmlformats.org/officeDocument/2006/relationships/image" Target="../media/image31.wmf"/></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dirty="0">
                <a:solidFill>
                  <a:schemeClr val="accent1">
                    <a:satMod val="150000"/>
                  </a:schemeClr>
                </a:solidFill>
              </a:rPr>
              <a:t>Intro to Quality Tools</a:t>
            </a:r>
          </a:p>
        </p:txBody>
      </p:sp>
      <p:pic>
        <p:nvPicPr>
          <p:cNvPr id="158723" name="Picture 2" descr="C:\Documents and Settings\KHollman\Local Settings\Temporary Internet Files\Content.IE5\XMMK0OVP\MM900283192[1].gif"/>
          <p:cNvPicPr>
            <a:picLocks noGrp="1" noChangeAspect="1" noChangeArrowheads="1" noCrop="1"/>
          </p:cNvPicPr>
          <p:nvPr>
            <p:ph sz="half" idx="1"/>
          </p:nvPr>
        </p:nvPicPr>
        <p:blipFill>
          <a:blip r:embed="rId4"/>
          <a:srcRect/>
          <a:stretch>
            <a:fillRect/>
          </a:stretch>
        </p:blipFill>
        <p:spPr>
          <a:xfrm>
            <a:off x="1143000" y="5105400"/>
            <a:ext cx="1323975" cy="1295400"/>
          </a:xfrm>
        </p:spPr>
      </p:pic>
      <p:pic>
        <p:nvPicPr>
          <p:cNvPr id="158724" name="Picture 5" descr="C:\Documents and Settings\KHollman\Local Settings\Temporary Internet Files\Content.IE5\494MULQW\MC900290890[1].wmf"/>
          <p:cNvPicPr>
            <a:picLocks noChangeAspect="1" noChangeArrowheads="1"/>
          </p:cNvPicPr>
          <p:nvPr/>
        </p:nvPicPr>
        <p:blipFill>
          <a:blip r:embed="rId5"/>
          <a:srcRect/>
          <a:stretch>
            <a:fillRect/>
          </a:stretch>
        </p:blipFill>
        <p:spPr bwMode="auto">
          <a:xfrm>
            <a:off x="3505200" y="1600200"/>
            <a:ext cx="1895475" cy="1657350"/>
          </a:xfrm>
          <a:prstGeom prst="rect">
            <a:avLst/>
          </a:prstGeom>
          <a:noFill/>
          <a:ln w="9525">
            <a:noFill/>
            <a:miter lim="800000"/>
            <a:headEnd/>
            <a:tailEnd/>
          </a:ln>
        </p:spPr>
      </p:pic>
      <p:pic>
        <p:nvPicPr>
          <p:cNvPr id="158725" name="Picture 8" descr="C:\Documents and Settings\KHollman\Local Settings\Temporary Internet Files\Content.IE5\KASFAUE2\MM900236381[1].gif"/>
          <p:cNvPicPr>
            <a:picLocks noChangeAspect="1" noChangeArrowheads="1" noCrop="1"/>
          </p:cNvPicPr>
          <p:nvPr/>
        </p:nvPicPr>
        <p:blipFill>
          <a:blip r:embed="rId6"/>
          <a:srcRect/>
          <a:stretch>
            <a:fillRect/>
          </a:stretch>
        </p:blipFill>
        <p:spPr bwMode="auto">
          <a:xfrm>
            <a:off x="1295400" y="3048000"/>
            <a:ext cx="1600200" cy="1530350"/>
          </a:xfrm>
          <a:prstGeom prst="rect">
            <a:avLst/>
          </a:prstGeom>
          <a:noFill/>
          <a:ln w="9525">
            <a:noFill/>
            <a:miter lim="800000"/>
            <a:headEnd/>
            <a:tailEnd/>
          </a:ln>
        </p:spPr>
      </p:pic>
      <p:pic>
        <p:nvPicPr>
          <p:cNvPr id="158726" name="Picture 16" descr="scatter_diagram.gif"/>
          <p:cNvPicPr>
            <a:picLocks noChangeAspect="1"/>
          </p:cNvPicPr>
          <p:nvPr/>
        </p:nvPicPr>
        <p:blipFill>
          <a:blip r:embed="rId7"/>
          <a:srcRect l="22041" b="6818"/>
          <a:stretch>
            <a:fillRect/>
          </a:stretch>
        </p:blipFill>
        <p:spPr bwMode="auto">
          <a:xfrm>
            <a:off x="6324600" y="1676400"/>
            <a:ext cx="2057400" cy="2008188"/>
          </a:xfrm>
          <a:prstGeom prst="rect">
            <a:avLst/>
          </a:prstGeom>
          <a:noFill/>
          <a:ln w="9525">
            <a:noFill/>
            <a:miter lim="800000"/>
            <a:headEnd/>
            <a:tailEnd/>
          </a:ln>
        </p:spPr>
      </p:pic>
      <p:pic>
        <p:nvPicPr>
          <p:cNvPr id="158727" name="Picture 17" descr="ARCA7O0H0JCA36KA6JCAF7LVVHCAJC9SS7CAEAUWMVCAR3VH1ACAXKOT8UCA9MMS9BCAGRXJJ6CA0BF29MCA3NTQG3CA553NQ4CAMBLSHFCA6SKWQ3CAHXFAC5CAZMV0RGCAWM09O3CAMVCPDECAOYUSCA.jpg"/>
          <p:cNvPicPr>
            <a:picLocks noChangeAspect="1"/>
          </p:cNvPicPr>
          <p:nvPr/>
        </p:nvPicPr>
        <p:blipFill>
          <a:blip r:embed="rId8"/>
          <a:srcRect l="31451" b="21429"/>
          <a:stretch>
            <a:fillRect/>
          </a:stretch>
        </p:blipFill>
        <p:spPr bwMode="auto">
          <a:xfrm>
            <a:off x="457200" y="1676400"/>
            <a:ext cx="2165350" cy="1365250"/>
          </a:xfrm>
          <a:prstGeom prst="rect">
            <a:avLst/>
          </a:prstGeom>
          <a:noFill/>
          <a:ln w="9525">
            <a:noFill/>
            <a:miter lim="800000"/>
            <a:headEnd/>
            <a:tailEnd/>
          </a:ln>
        </p:spPr>
      </p:pic>
      <p:pic>
        <p:nvPicPr>
          <p:cNvPr id="158728" name="Picture 18" descr="SDCANUD897CA6S016XCAWTG63WCA9EBJV1CAC6665NCAJTT3P9CAZ7PICACAJFSRYBCAZXHXQRCAPB65B4CAUCEXUXCAVL7N83CAMPT38JCA9JFTMGCAQPCNT1CAKJ1SO6CANRY834CAB16HP5CARBMOW4.jpg"/>
          <p:cNvPicPr>
            <a:picLocks noChangeAspect="1"/>
          </p:cNvPicPr>
          <p:nvPr/>
        </p:nvPicPr>
        <p:blipFill>
          <a:blip r:embed="rId9"/>
          <a:srcRect/>
          <a:stretch>
            <a:fillRect/>
          </a:stretch>
        </p:blipFill>
        <p:spPr bwMode="auto">
          <a:xfrm>
            <a:off x="3581400" y="3886200"/>
            <a:ext cx="1590675" cy="1219200"/>
          </a:xfrm>
          <a:prstGeom prst="rect">
            <a:avLst/>
          </a:prstGeom>
          <a:noFill/>
          <a:ln w="9525">
            <a:noFill/>
            <a:miter lim="800000"/>
            <a:headEnd/>
            <a:tailEnd/>
          </a:ln>
        </p:spPr>
      </p:pic>
      <p:sp>
        <p:nvSpPr>
          <p:cNvPr id="158729"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graphicFrame>
        <p:nvGraphicFramePr>
          <p:cNvPr id="158721" name="Object 1"/>
          <p:cNvGraphicFramePr>
            <a:graphicFrameLocks noChangeAspect="1"/>
          </p:cNvGraphicFramePr>
          <p:nvPr/>
        </p:nvGraphicFramePr>
        <p:xfrm>
          <a:off x="5562600" y="4572000"/>
          <a:ext cx="2971800" cy="1447800"/>
        </p:xfrm>
        <a:graphic>
          <a:graphicData uri="http://schemas.openxmlformats.org/presentationml/2006/ole">
            <mc:AlternateContent xmlns:mc="http://schemas.openxmlformats.org/markup-compatibility/2006">
              <mc:Choice xmlns:v="urn:schemas-microsoft-com:vml" Requires="v">
                <p:oleObj spid="_x0000_s158759" name="Chart" r:id="rId10" imgW="2981325" imgH="1457325" progId="MSGraph.Chart.8">
                  <p:embed/>
                </p:oleObj>
              </mc:Choice>
              <mc:Fallback>
                <p:oleObj name="Chart" r:id="rId10" imgW="2981325" imgH="1457325" progId="MSGraph.Chart.8">
                  <p:embed/>
                  <p:pic>
                    <p:nvPicPr>
                      <p:cNvPr id="0" name="Picture 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62600" y="4572000"/>
                        <a:ext cx="2971800" cy="1447800"/>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a:solidFill>
                  <a:schemeClr val="accent1">
                    <a:satMod val="150000"/>
                  </a:schemeClr>
                </a:solidFill>
              </a:rPr>
              <a:t>Problem Solving Model for Continuous Improvement</a:t>
            </a:r>
          </a:p>
        </p:txBody>
      </p:sp>
      <p:sp>
        <p:nvSpPr>
          <p:cNvPr id="3" name="Content Placeholder 2"/>
          <p:cNvSpPr>
            <a:spLocks noGrp="1"/>
          </p:cNvSpPr>
          <p:nvPr>
            <p:ph idx="1"/>
          </p:nvPr>
        </p:nvSpPr>
        <p:spPr/>
        <p:txBody>
          <a:bodyPr rtlCol="0">
            <a:normAutofit fontScale="77500" lnSpcReduction="20000"/>
          </a:bodyPr>
          <a:lstStyle/>
          <a:p>
            <a:pPr marL="438912" indent="-320040" eaLnBrk="1" fontAlgn="auto" hangingPunct="1">
              <a:spcBef>
                <a:spcPts val="0"/>
              </a:spcBef>
              <a:spcAft>
                <a:spcPts val="0"/>
              </a:spcAft>
              <a:buFont typeface="Wingdings 2"/>
              <a:buChar char=""/>
              <a:defRPr/>
            </a:pPr>
            <a:r>
              <a:rPr lang="en-US" dirty="0"/>
              <a:t>PDSA</a:t>
            </a:r>
          </a:p>
          <a:p>
            <a:pPr marL="438912" indent="-320040" eaLnBrk="1" fontAlgn="auto" hangingPunct="1">
              <a:spcBef>
                <a:spcPts val="0"/>
              </a:spcBef>
              <a:spcAft>
                <a:spcPts val="0"/>
              </a:spcAft>
              <a:buFont typeface="Wingdings 2"/>
              <a:buChar char=""/>
              <a:defRPr/>
            </a:pPr>
            <a:r>
              <a:rPr lang="en-US" dirty="0"/>
              <a:t>Plan</a:t>
            </a:r>
          </a:p>
          <a:p>
            <a:pPr marL="731520" lvl="1" indent="-274320" eaLnBrk="1" fontAlgn="auto" hangingPunct="1">
              <a:spcAft>
                <a:spcPts val="0"/>
              </a:spcAft>
              <a:buFont typeface="Wingdings"/>
              <a:buChar char=""/>
              <a:defRPr/>
            </a:pPr>
            <a:r>
              <a:rPr lang="en-US" dirty="0"/>
              <a:t>Define problem</a:t>
            </a:r>
          </a:p>
          <a:p>
            <a:pPr marL="731520" lvl="1" indent="-274320" eaLnBrk="1" fontAlgn="auto" hangingPunct="1">
              <a:spcAft>
                <a:spcPts val="0"/>
              </a:spcAft>
              <a:buFont typeface="Wingdings"/>
              <a:buChar char=""/>
              <a:defRPr/>
            </a:pPr>
            <a:r>
              <a:rPr lang="en-US" dirty="0"/>
              <a:t>Define goals</a:t>
            </a:r>
          </a:p>
          <a:p>
            <a:pPr marL="731520" lvl="1" indent="-274320" eaLnBrk="1" fontAlgn="auto" hangingPunct="1">
              <a:spcAft>
                <a:spcPts val="0"/>
              </a:spcAft>
              <a:buFont typeface="Wingdings"/>
              <a:buChar char=""/>
              <a:defRPr/>
            </a:pPr>
            <a:r>
              <a:rPr lang="en-US" dirty="0"/>
              <a:t>Describe existing</a:t>
            </a:r>
          </a:p>
          <a:p>
            <a:pPr marL="731520" lvl="1" indent="-274320" eaLnBrk="1" fontAlgn="auto" hangingPunct="1">
              <a:spcAft>
                <a:spcPts val="0"/>
              </a:spcAft>
              <a:buFont typeface="Wingdings"/>
              <a:buChar char=""/>
              <a:defRPr/>
            </a:pPr>
            <a:r>
              <a:rPr lang="en-US" dirty="0"/>
              <a:t>Generate causes and prioritize causes</a:t>
            </a:r>
          </a:p>
          <a:p>
            <a:pPr marL="731520" lvl="1" indent="-274320" eaLnBrk="1" fontAlgn="auto" hangingPunct="1">
              <a:spcAft>
                <a:spcPts val="0"/>
              </a:spcAft>
              <a:buFont typeface="Wingdings"/>
              <a:buChar char=""/>
              <a:defRPr/>
            </a:pPr>
            <a:r>
              <a:rPr lang="en-US" dirty="0"/>
              <a:t>Collect data</a:t>
            </a:r>
          </a:p>
          <a:p>
            <a:pPr marL="731520" lvl="1" indent="-274320" eaLnBrk="1" fontAlgn="auto" hangingPunct="1">
              <a:spcAft>
                <a:spcPts val="0"/>
              </a:spcAft>
              <a:buFont typeface="Wingdings"/>
              <a:buChar char=""/>
              <a:defRPr/>
            </a:pPr>
            <a:r>
              <a:rPr lang="en-US" dirty="0"/>
              <a:t>Analyze data using statistical tools</a:t>
            </a:r>
          </a:p>
          <a:p>
            <a:pPr marL="731520" lvl="1" indent="-274320" eaLnBrk="1" fontAlgn="auto" hangingPunct="1">
              <a:spcAft>
                <a:spcPts val="0"/>
              </a:spcAft>
              <a:buFont typeface="Wingdings"/>
              <a:buChar char=""/>
              <a:defRPr/>
            </a:pPr>
            <a:r>
              <a:rPr lang="en-US" dirty="0"/>
              <a:t>Identify improvement plan</a:t>
            </a:r>
          </a:p>
          <a:p>
            <a:pPr marL="438912" indent="-320040" eaLnBrk="1" fontAlgn="auto" hangingPunct="1">
              <a:spcBef>
                <a:spcPts val="0"/>
              </a:spcBef>
              <a:spcAft>
                <a:spcPts val="0"/>
              </a:spcAft>
              <a:buFont typeface="Wingdings 2"/>
              <a:buNone/>
              <a:defRPr/>
            </a:pPr>
            <a:endParaRPr lang="en-US" dirty="0"/>
          </a:p>
          <a:p>
            <a:pPr marL="438912" indent="-320040" eaLnBrk="1" fontAlgn="auto" hangingPunct="1">
              <a:spcBef>
                <a:spcPts val="0"/>
              </a:spcBef>
              <a:spcAft>
                <a:spcPts val="0"/>
              </a:spcAft>
              <a:buFont typeface="Wingdings 2"/>
              <a:buChar char=""/>
              <a:defRPr/>
            </a:pPr>
            <a:r>
              <a:rPr lang="en-US" dirty="0"/>
              <a:t>Do -implement</a:t>
            </a:r>
          </a:p>
          <a:p>
            <a:pPr marL="438912" indent="-320040" eaLnBrk="1" fontAlgn="auto" hangingPunct="1">
              <a:spcBef>
                <a:spcPts val="0"/>
              </a:spcBef>
              <a:spcAft>
                <a:spcPts val="0"/>
              </a:spcAft>
              <a:buFont typeface="Wingdings 2"/>
              <a:buChar char=""/>
              <a:defRPr/>
            </a:pPr>
            <a:r>
              <a:rPr lang="en-US" dirty="0"/>
              <a:t>Study-measure the effect of the improvements</a:t>
            </a:r>
          </a:p>
          <a:p>
            <a:pPr marL="438912" indent="-320040" eaLnBrk="1" fontAlgn="auto" hangingPunct="1">
              <a:spcBef>
                <a:spcPts val="0"/>
              </a:spcBef>
              <a:spcAft>
                <a:spcPts val="0"/>
              </a:spcAft>
              <a:buFont typeface="Wingdings 2"/>
              <a:buChar char=""/>
              <a:defRPr/>
            </a:pPr>
            <a:r>
              <a:rPr lang="en-US" dirty="0"/>
              <a:t>Act-standardize the improvements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eaLnBrk="1" fontAlgn="auto" hangingPunct="1">
              <a:spcAft>
                <a:spcPts val="0"/>
              </a:spcAft>
              <a:defRPr/>
            </a:pPr>
            <a:r>
              <a:rPr lang="en-US" dirty="0">
                <a:solidFill>
                  <a:schemeClr val="accent1">
                    <a:satMod val="150000"/>
                  </a:schemeClr>
                </a:solidFill>
              </a:rPr>
              <a:t>How do you define improvement?</a:t>
            </a:r>
            <a:br>
              <a:rPr lang="en-US" dirty="0">
                <a:solidFill>
                  <a:schemeClr val="accent1">
                    <a:satMod val="150000"/>
                  </a:schemeClr>
                </a:solidFill>
              </a:rPr>
            </a:br>
            <a:br>
              <a:rPr lang="en-US" dirty="0">
                <a:solidFill>
                  <a:schemeClr val="accent1">
                    <a:satMod val="150000"/>
                  </a:schemeClr>
                </a:solidFill>
              </a:rPr>
            </a:br>
            <a:endParaRPr lang="en-US" dirty="0">
              <a:solidFill>
                <a:schemeClr val="accent1">
                  <a:satMod val="150000"/>
                </a:schemeClr>
              </a:solidFill>
            </a:endParaRPr>
          </a:p>
        </p:txBody>
      </p:sp>
      <p:pic>
        <p:nvPicPr>
          <p:cNvPr id="163842" name="Picture 2" descr="C:\Documents and Settings\KHollman\Local Settings\Temporary Internet Files\Content.IE5\KASFAUE2\MC900441902[1].wmf"/>
          <p:cNvPicPr>
            <a:picLocks noChangeAspect="1" noChangeArrowheads="1"/>
          </p:cNvPicPr>
          <p:nvPr/>
        </p:nvPicPr>
        <p:blipFill>
          <a:blip r:embed="rId3"/>
          <a:srcRect/>
          <a:stretch>
            <a:fillRect/>
          </a:stretch>
        </p:blipFill>
        <p:spPr bwMode="auto">
          <a:xfrm>
            <a:off x="3733800" y="5273675"/>
            <a:ext cx="1520825" cy="1584325"/>
          </a:xfrm>
          <a:prstGeom prst="rect">
            <a:avLst/>
          </a:prstGeom>
          <a:noFill/>
          <a:ln w="9525">
            <a:noFill/>
            <a:miter lim="800000"/>
            <a:headEnd/>
            <a:tailEnd/>
          </a:ln>
        </p:spPr>
      </p:pic>
      <p:pic>
        <p:nvPicPr>
          <p:cNvPr id="163843" name="Picture 3" descr="C:\Documents and Settings\KHollman\Local Settings\Temporary Internet Files\Content.IE5\XMMK0OVP\MC900383958[1].wmf"/>
          <p:cNvPicPr>
            <a:picLocks noChangeAspect="1" noChangeArrowheads="1"/>
          </p:cNvPicPr>
          <p:nvPr/>
        </p:nvPicPr>
        <p:blipFill>
          <a:blip r:embed="rId4"/>
          <a:srcRect/>
          <a:stretch>
            <a:fillRect/>
          </a:stretch>
        </p:blipFill>
        <p:spPr bwMode="auto">
          <a:xfrm>
            <a:off x="4038600" y="1524000"/>
            <a:ext cx="1954213" cy="1585913"/>
          </a:xfrm>
          <a:prstGeom prst="rect">
            <a:avLst/>
          </a:prstGeom>
          <a:noFill/>
          <a:ln w="9525">
            <a:noFill/>
            <a:miter lim="800000"/>
            <a:headEnd/>
            <a:tailEnd/>
          </a:ln>
        </p:spPr>
      </p:pic>
      <p:pic>
        <p:nvPicPr>
          <p:cNvPr id="163844" name="Picture 4" descr="C:\Documents and Settings\KHollman\Local Settings\Temporary Internet Files\Content.IE5\494MULQW\MC900056379[1].wmf"/>
          <p:cNvPicPr>
            <a:picLocks noChangeAspect="1" noChangeArrowheads="1"/>
          </p:cNvPicPr>
          <p:nvPr/>
        </p:nvPicPr>
        <p:blipFill>
          <a:blip r:embed="rId5"/>
          <a:srcRect/>
          <a:stretch>
            <a:fillRect/>
          </a:stretch>
        </p:blipFill>
        <p:spPr bwMode="auto">
          <a:xfrm>
            <a:off x="2362200" y="685800"/>
            <a:ext cx="1776413" cy="1641475"/>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a:solidFill>
                  <a:schemeClr val="accent1">
                    <a:satMod val="150000"/>
                  </a:schemeClr>
                </a:solidFill>
              </a:rPr>
              <a:t>Baseline Data</a:t>
            </a:r>
          </a:p>
        </p:txBody>
      </p:sp>
      <p:sp>
        <p:nvSpPr>
          <p:cNvPr id="165890" name="Content Placeholder 2"/>
          <p:cNvSpPr>
            <a:spLocks noGrp="1"/>
          </p:cNvSpPr>
          <p:nvPr>
            <p:ph idx="1"/>
          </p:nvPr>
        </p:nvSpPr>
        <p:spPr/>
        <p:txBody>
          <a:bodyPr/>
          <a:lstStyle/>
          <a:p>
            <a:pPr eaLnBrk="1" hangingPunct="1"/>
            <a:r>
              <a:rPr lang="en-US"/>
              <a:t>Baseline data is collected on how things operate now</a:t>
            </a:r>
          </a:p>
          <a:p>
            <a:pPr eaLnBrk="1" hangingPunct="1"/>
            <a:r>
              <a:rPr lang="en-US"/>
              <a:t>Baseline data can be compared to data collected after the improvement has been made to show improvement</a:t>
            </a:r>
          </a:p>
          <a:p>
            <a:pPr eaLnBrk="1" hangingPunct="1"/>
            <a:endParaRPr lang="en-US"/>
          </a:p>
        </p:txBody>
      </p:sp>
      <p:pic>
        <p:nvPicPr>
          <p:cNvPr id="165891" name="Picture 4" descr="C:\Documents and Settings\KHollman\Local Settings\Temporary Internet Files\Content.IE5\494MULQW\MC900058872[1].wmf"/>
          <p:cNvPicPr>
            <a:picLocks noChangeAspect="1" noChangeArrowheads="1"/>
          </p:cNvPicPr>
          <p:nvPr/>
        </p:nvPicPr>
        <p:blipFill>
          <a:blip r:embed="rId2"/>
          <a:srcRect/>
          <a:stretch>
            <a:fillRect/>
          </a:stretch>
        </p:blipFill>
        <p:spPr bwMode="auto">
          <a:xfrm>
            <a:off x="3505200" y="4572000"/>
            <a:ext cx="1800225" cy="1565275"/>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124200" y="228600"/>
            <a:ext cx="5257800" cy="978408"/>
          </a:xfrm>
        </p:spPr>
        <p:txBody>
          <a:bodyPr/>
          <a:lstStyle/>
          <a:p>
            <a:pPr eaLnBrk="1" fontAlgn="auto" hangingPunct="1">
              <a:spcAft>
                <a:spcPts val="0"/>
              </a:spcAft>
              <a:defRPr/>
            </a:pPr>
            <a:r>
              <a:rPr lang="en-US" sz="4400" dirty="0">
                <a:solidFill>
                  <a:schemeClr val="accent1">
                    <a:satMod val="150000"/>
                  </a:schemeClr>
                </a:solidFill>
              </a:rPr>
              <a:t>Problem Definition</a:t>
            </a:r>
          </a:p>
        </p:txBody>
      </p:sp>
      <p:sp>
        <p:nvSpPr>
          <p:cNvPr id="166914" name="Content Placeholder 2"/>
          <p:cNvSpPr>
            <a:spLocks noGrp="1"/>
          </p:cNvSpPr>
          <p:nvPr>
            <p:ph idx="1"/>
          </p:nvPr>
        </p:nvSpPr>
        <p:spPr>
          <a:xfrm>
            <a:off x="3019425" y="1743075"/>
            <a:ext cx="5921375" cy="4559300"/>
          </a:xfrm>
        </p:spPr>
        <p:txBody>
          <a:bodyPr/>
          <a:lstStyle/>
          <a:p>
            <a:pPr eaLnBrk="1" hangingPunct="1"/>
            <a:r>
              <a:rPr lang="en-US" dirty="0"/>
              <a:t>Describes the problem in terms that are clear and concise</a:t>
            </a:r>
          </a:p>
          <a:p>
            <a:pPr eaLnBrk="1" hangingPunct="1"/>
            <a:r>
              <a:rPr lang="en-US" dirty="0"/>
              <a:t>Answers the questions what, who, when,  where, and why is it a problem?</a:t>
            </a:r>
          </a:p>
          <a:p>
            <a:pPr eaLnBrk="1" hangingPunct="1"/>
            <a:r>
              <a:rPr lang="en-US" dirty="0"/>
              <a:t>Case Study</a:t>
            </a:r>
          </a:p>
          <a:p>
            <a:pPr lvl="1" eaLnBrk="1" hangingPunct="1"/>
            <a:r>
              <a:rPr lang="en-US" dirty="0"/>
              <a:t>Develop a problem definition for </a:t>
            </a:r>
            <a:r>
              <a:rPr lang="en-US" u="sng" dirty="0"/>
              <a:t>Individuals arriving late work </a:t>
            </a:r>
            <a:r>
              <a:rPr lang="en-US" dirty="0"/>
              <a:t> and complete in student supplement.</a:t>
            </a:r>
            <a:endParaRPr lang="en-US" u="sng" dirty="0"/>
          </a:p>
          <a:p>
            <a:pPr eaLnBrk="1" hangingPunct="1">
              <a:buFont typeface="Wingdings 2" pitchFamily="18" charset="2"/>
              <a:buNone/>
            </a:pPr>
            <a:endParaRPr lang="en-US" dirty="0"/>
          </a:p>
        </p:txBody>
      </p:sp>
      <p:sp>
        <p:nvSpPr>
          <p:cNvPr id="166915" name="Text Placeholder 5"/>
          <p:cNvSpPr>
            <a:spLocks noGrp="1"/>
          </p:cNvSpPr>
          <p:nvPr>
            <p:ph type="body" sz="half" idx="2"/>
          </p:nvPr>
        </p:nvSpPr>
        <p:spPr>
          <a:xfrm>
            <a:off x="168275" y="1730375"/>
            <a:ext cx="2468563" cy="4572000"/>
          </a:xfrm>
        </p:spPr>
        <p:txBody>
          <a:bodyPr/>
          <a:lstStyle/>
          <a:p>
            <a:pPr eaLnBrk="1" hangingPunct="1"/>
            <a:r>
              <a:rPr lang="en-US"/>
              <a:t>Plan</a:t>
            </a:r>
          </a:p>
          <a:p>
            <a:pPr lvl="1" eaLnBrk="1" hangingPunct="1"/>
            <a:r>
              <a:rPr lang="en-US" b="1"/>
              <a:t>Define problem</a:t>
            </a:r>
          </a:p>
          <a:p>
            <a:pPr lvl="1" eaLnBrk="1" hangingPunct="1"/>
            <a:r>
              <a:rPr lang="en-US"/>
              <a:t>Define goals</a:t>
            </a:r>
          </a:p>
          <a:p>
            <a:pPr lvl="1" eaLnBrk="1" hangingPunct="1"/>
            <a:r>
              <a:rPr lang="en-US"/>
              <a:t>Describe existing</a:t>
            </a:r>
          </a:p>
          <a:p>
            <a:pPr lvl="1" eaLnBrk="1" hangingPunct="1"/>
            <a:r>
              <a:rPr lang="en-US"/>
              <a:t>Generate causes and prioritize causes</a:t>
            </a:r>
            <a:endParaRPr lang="en-US" b="1"/>
          </a:p>
          <a:p>
            <a:pPr lvl="1" eaLnBrk="1" hangingPunct="1"/>
            <a:r>
              <a:rPr lang="en-US"/>
              <a:t>Collect data</a:t>
            </a:r>
          </a:p>
          <a:p>
            <a:pPr lvl="1" eaLnBrk="1" hangingPunct="1"/>
            <a:r>
              <a:rPr lang="en-US"/>
              <a:t>Analyze data using statistical tools</a:t>
            </a:r>
          </a:p>
          <a:p>
            <a:pPr lvl="1" eaLnBrk="1" hangingPunct="1"/>
            <a:r>
              <a:rPr lang="en-US"/>
              <a:t>Identify improvement plan</a:t>
            </a:r>
          </a:p>
          <a:p>
            <a:pPr eaLnBrk="1" hangingPunct="1"/>
            <a:endParaRPr lang="en-US"/>
          </a:p>
        </p:txBody>
      </p:sp>
      <p:sp>
        <p:nvSpPr>
          <p:cNvPr id="166916" name="TextBox 6"/>
          <p:cNvSpPr txBox="1">
            <a:spLocks noChangeArrowheads="1"/>
          </p:cNvSpPr>
          <p:nvPr/>
        </p:nvSpPr>
        <p:spPr bwMode="auto">
          <a:xfrm>
            <a:off x="457200" y="457200"/>
            <a:ext cx="1905000" cy="461963"/>
          </a:xfrm>
          <a:prstGeom prst="rect">
            <a:avLst/>
          </a:prstGeom>
          <a:solidFill>
            <a:schemeClr val="tx1"/>
          </a:solidFill>
          <a:ln w="9525">
            <a:noFill/>
            <a:miter lim="800000"/>
            <a:headEnd/>
            <a:tailEnd/>
          </a:ln>
        </p:spPr>
        <p:txBody>
          <a:bodyPr>
            <a:spAutoFit/>
          </a:bodyPr>
          <a:lstStyle/>
          <a:p>
            <a:r>
              <a:rPr lang="en-US" sz="2400">
                <a:solidFill>
                  <a:schemeClr val="accent1"/>
                </a:solidFill>
                <a:latin typeface="Corbel" pitchFamily="34" charset="0"/>
              </a:rPr>
              <a:t>PDSA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27284" y="231775"/>
            <a:ext cx="4093940" cy="978408"/>
          </a:xfrm>
        </p:spPr>
        <p:txBody>
          <a:bodyPr>
            <a:noAutofit/>
          </a:bodyPr>
          <a:lstStyle/>
          <a:p>
            <a:pPr eaLnBrk="1" fontAlgn="auto" hangingPunct="1">
              <a:spcAft>
                <a:spcPts val="0"/>
              </a:spcAft>
              <a:defRPr/>
            </a:pPr>
            <a:r>
              <a:rPr lang="en-US" sz="4400" dirty="0">
                <a:solidFill>
                  <a:schemeClr val="accent1">
                    <a:satMod val="150000"/>
                  </a:schemeClr>
                </a:solidFill>
              </a:rPr>
              <a:t>Define Goals</a:t>
            </a:r>
          </a:p>
        </p:txBody>
      </p:sp>
      <p:sp>
        <p:nvSpPr>
          <p:cNvPr id="3" name="Content Placeholder 2"/>
          <p:cNvSpPr>
            <a:spLocks noGrp="1"/>
          </p:cNvSpPr>
          <p:nvPr>
            <p:ph idx="1"/>
          </p:nvPr>
        </p:nvSpPr>
        <p:spPr>
          <a:xfrm>
            <a:off x="3019425" y="1743075"/>
            <a:ext cx="5921375" cy="4559300"/>
          </a:xfrm>
        </p:spPr>
        <p:txBody>
          <a:bodyPr rtlCol="0">
            <a:normAutofit fontScale="85000" lnSpcReduction="20000"/>
          </a:bodyPr>
          <a:lstStyle/>
          <a:p>
            <a:pPr marL="438912" indent="-320040" eaLnBrk="1" fontAlgn="auto" hangingPunct="1">
              <a:spcBef>
                <a:spcPts val="0"/>
              </a:spcBef>
              <a:spcAft>
                <a:spcPts val="0"/>
              </a:spcAft>
              <a:buFont typeface="Wingdings 2"/>
              <a:buChar char=""/>
              <a:defRPr/>
            </a:pPr>
            <a:r>
              <a:rPr lang="en-US" dirty="0"/>
              <a:t>Establishes specific, measurable, and time-targeted objectives</a:t>
            </a:r>
          </a:p>
          <a:p>
            <a:pPr marL="438912" indent="-320040" eaLnBrk="1" fontAlgn="auto" hangingPunct="1">
              <a:spcBef>
                <a:spcPts val="0"/>
              </a:spcBef>
              <a:spcAft>
                <a:spcPts val="0"/>
              </a:spcAft>
              <a:buFont typeface="Wingdings 2"/>
              <a:buChar char=""/>
              <a:defRPr/>
            </a:pPr>
            <a:r>
              <a:rPr lang="en-US" dirty="0"/>
              <a:t>SMARTER</a:t>
            </a:r>
          </a:p>
          <a:p>
            <a:pPr marL="731520" lvl="1" indent="-274320" eaLnBrk="1" fontAlgn="auto" hangingPunct="1">
              <a:spcAft>
                <a:spcPts val="0"/>
              </a:spcAft>
              <a:buFont typeface="Wingdings"/>
              <a:buChar char=""/>
              <a:defRPr/>
            </a:pPr>
            <a:r>
              <a:rPr lang="en-US" dirty="0"/>
              <a:t>Specific</a:t>
            </a:r>
          </a:p>
          <a:p>
            <a:pPr marL="731520" lvl="1" indent="-274320" eaLnBrk="1" fontAlgn="auto" hangingPunct="1">
              <a:spcAft>
                <a:spcPts val="0"/>
              </a:spcAft>
              <a:buFont typeface="Wingdings"/>
              <a:buChar char=""/>
              <a:defRPr/>
            </a:pPr>
            <a:r>
              <a:rPr lang="en-US" dirty="0"/>
              <a:t>Measurable</a:t>
            </a:r>
          </a:p>
          <a:p>
            <a:pPr marL="731520" lvl="1" indent="-274320" eaLnBrk="1" fontAlgn="auto" hangingPunct="1">
              <a:spcAft>
                <a:spcPts val="0"/>
              </a:spcAft>
              <a:buFont typeface="Wingdings"/>
              <a:buChar char=""/>
              <a:defRPr/>
            </a:pPr>
            <a:r>
              <a:rPr lang="en-US" dirty="0"/>
              <a:t>Agrees with or Agreed upon by stakeholders-customer specifications, corporate goals,  and team</a:t>
            </a:r>
          </a:p>
          <a:p>
            <a:pPr marL="731520" lvl="1" indent="-274320" eaLnBrk="1" fontAlgn="auto" hangingPunct="1">
              <a:spcAft>
                <a:spcPts val="0"/>
              </a:spcAft>
              <a:buFont typeface="Wingdings"/>
              <a:buChar char=""/>
              <a:defRPr/>
            </a:pPr>
            <a:r>
              <a:rPr lang="en-US" dirty="0"/>
              <a:t>Realistic</a:t>
            </a:r>
          </a:p>
          <a:p>
            <a:pPr marL="731520" lvl="1" indent="-274320" eaLnBrk="1" fontAlgn="auto" hangingPunct="1">
              <a:spcAft>
                <a:spcPts val="0"/>
              </a:spcAft>
              <a:buFont typeface="Wingdings"/>
              <a:buChar char=""/>
              <a:defRPr/>
            </a:pPr>
            <a:r>
              <a:rPr lang="en-US" dirty="0"/>
              <a:t>Time-bound </a:t>
            </a:r>
          </a:p>
          <a:p>
            <a:pPr marL="731520" lvl="1" indent="-274320" eaLnBrk="1" fontAlgn="auto" hangingPunct="1">
              <a:spcAft>
                <a:spcPts val="0"/>
              </a:spcAft>
              <a:buFont typeface="Wingdings"/>
              <a:buChar char=""/>
              <a:defRPr/>
            </a:pPr>
            <a:r>
              <a:rPr lang="en-US" dirty="0"/>
              <a:t>Ethical</a:t>
            </a:r>
          </a:p>
          <a:p>
            <a:pPr marL="731520" lvl="1" indent="-274320" eaLnBrk="1" fontAlgn="auto" hangingPunct="1">
              <a:spcAft>
                <a:spcPts val="0"/>
              </a:spcAft>
              <a:buFont typeface="Wingdings"/>
              <a:buChar char=""/>
              <a:defRPr/>
            </a:pPr>
            <a:r>
              <a:rPr lang="en-US" dirty="0"/>
              <a:t>Recorded</a:t>
            </a:r>
          </a:p>
          <a:p>
            <a:pPr marL="731520" lvl="1" indent="-274320" eaLnBrk="1" fontAlgn="auto" hangingPunct="1">
              <a:spcAft>
                <a:spcPts val="0"/>
              </a:spcAft>
              <a:buFont typeface="Wingdings"/>
              <a:buChar char=""/>
              <a:defRPr/>
            </a:pPr>
            <a:endParaRPr lang="en-US" dirty="0"/>
          </a:p>
        </p:txBody>
      </p:sp>
      <p:sp>
        <p:nvSpPr>
          <p:cNvPr id="167939" name="Text Placeholder 3"/>
          <p:cNvSpPr>
            <a:spLocks noGrp="1"/>
          </p:cNvSpPr>
          <p:nvPr>
            <p:ph type="body" sz="half" idx="2"/>
          </p:nvPr>
        </p:nvSpPr>
        <p:spPr>
          <a:xfrm>
            <a:off x="168275" y="1730375"/>
            <a:ext cx="2468563" cy="4572000"/>
          </a:xfrm>
        </p:spPr>
        <p:txBody>
          <a:bodyPr/>
          <a:lstStyle/>
          <a:p>
            <a:pPr eaLnBrk="1" hangingPunct="1"/>
            <a:r>
              <a:rPr lang="en-US" dirty="0"/>
              <a:t>Plan</a:t>
            </a:r>
          </a:p>
          <a:p>
            <a:pPr lvl="1" eaLnBrk="1" hangingPunct="1"/>
            <a:r>
              <a:rPr lang="en-US" dirty="0"/>
              <a:t>Define problem</a:t>
            </a:r>
          </a:p>
          <a:p>
            <a:pPr lvl="1" eaLnBrk="1" hangingPunct="1"/>
            <a:r>
              <a:rPr lang="en-US" b="1" dirty="0"/>
              <a:t>Define goals</a:t>
            </a:r>
          </a:p>
          <a:p>
            <a:pPr lvl="1" eaLnBrk="1" hangingPunct="1"/>
            <a:r>
              <a:rPr lang="en-US" dirty="0"/>
              <a:t>Describe existing</a:t>
            </a:r>
          </a:p>
          <a:p>
            <a:pPr lvl="1" eaLnBrk="1" hangingPunct="1"/>
            <a:r>
              <a:rPr lang="en-US" dirty="0"/>
              <a:t>Generate causes and prioritize causes</a:t>
            </a:r>
            <a:endParaRPr lang="en-US" b="1" dirty="0"/>
          </a:p>
          <a:p>
            <a:pPr lvl="1" eaLnBrk="1" hangingPunct="1"/>
            <a:r>
              <a:rPr lang="en-US" dirty="0"/>
              <a:t>Collect data</a:t>
            </a:r>
          </a:p>
          <a:p>
            <a:pPr lvl="1" eaLnBrk="1" hangingPunct="1"/>
            <a:r>
              <a:rPr lang="en-US" dirty="0"/>
              <a:t>Analyze data using statistical tools</a:t>
            </a:r>
          </a:p>
          <a:p>
            <a:pPr lvl="1" eaLnBrk="1" hangingPunct="1"/>
            <a:r>
              <a:rPr lang="en-US" dirty="0"/>
              <a:t>Identify improvement plan</a:t>
            </a:r>
          </a:p>
          <a:p>
            <a:pPr eaLnBrk="1" hangingPunct="1"/>
            <a:endParaRPr lang="en-US" dirty="0"/>
          </a:p>
        </p:txBody>
      </p:sp>
      <p:sp>
        <p:nvSpPr>
          <p:cNvPr id="167940" name="TextBox 6"/>
          <p:cNvSpPr txBox="1">
            <a:spLocks noChangeArrowheads="1"/>
          </p:cNvSpPr>
          <p:nvPr/>
        </p:nvSpPr>
        <p:spPr bwMode="auto">
          <a:xfrm>
            <a:off x="457200" y="457200"/>
            <a:ext cx="1905000" cy="523875"/>
          </a:xfrm>
          <a:prstGeom prst="rect">
            <a:avLst/>
          </a:prstGeom>
          <a:solidFill>
            <a:schemeClr val="tx1"/>
          </a:solidFill>
          <a:ln w="9525">
            <a:noFill/>
            <a:miter lim="800000"/>
            <a:headEnd/>
            <a:tailEnd/>
          </a:ln>
        </p:spPr>
        <p:txBody>
          <a:bodyPr>
            <a:spAutoFit/>
          </a:bodyPr>
          <a:lstStyle/>
          <a:p>
            <a:r>
              <a:rPr lang="en-US" sz="2800">
                <a:solidFill>
                  <a:schemeClr val="accent1"/>
                </a:solidFill>
                <a:latin typeface="Corbel" pitchFamily="34" charset="0"/>
              </a:rPr>
              <a:t>PDSA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a:solidFill>
                  <a:schemeClr val="accent1">
                    <a:satMod val="150000"/>
                  </a:schemeClr>
                </a:solidFill>
              </a:rPr>
              <a:t>Define Goals</a:t>
            </a:r>
          </a:p>
        </p:txBody>
      </p:sp>
      <p:sp>
        <p:nvSpPr>
          <p:cNvPr id="169986" name="Content Placeholder 2"/>
          <p:cNvSpPr>
            <a:spLocks noGrp="1"/>
          </p:cNvSpPr>
          <p:nvPr>
            <p:ph idx="1"/>
          </p:nvPr>
        </p:nvSpPr>
        <p:spPr/>
        <p:txBody>
          <a:bodyPr/>
          <a:lstStyle/>
          <a:p>
            <a:pPr eaLnBrk="1" hangingPunct="1"/>
            <a:r>
              <a:rPr lang="en-US" dirty="0"/>
              <a:t>Case Study</a:t>
            </a:r>
          </a:p>
          <a:p>
            <a:pPr lvl="1" eaLnBrk="1" hangingPunct="1"/>
            <a:r>
              <a:rPr lang="en-US" dirty="0"/>
              <a:t>Write a SMARTER goal statement for the problem </a:t>
            </a:r>
            <a:r>
              <a:rPr lang="en-US" u="sng" dirty="0"/>
              <a:t>Individuals arriving late to work</a:t>
            </a:r>
            <a:r>
              <a:rPr lang="en-US" dirty="0"/>
              <a:t>.  Complete in student supplement.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p:cNvSpPr>
          <p:nvPr>
            <p:ph type="title"/>
          </p:nvPr>
        </p:nvSpPr>
        <p:spPr bwMode="auto">
          <a:xfrm>
            <a:off x="457200" y="152400"/>
            <a:ext cx="8229600" cy="1250950"/>
          </a:xfrm>
        </p:spPr>
        <p:txBody>
          <a:bodyPr wrap="square" tIns="45720" bIns="45720" numCol="1" anchorCtr="0" compatLnSpc="1">
            <a:prstTxWarp prst="textNoShape">
              <a:avLst/>
            </a:prstTxWarp>
          </a:bodyPr>
          <a:lstStyle/>
          <a:p>
            <a:pPr eaLnBrk="1" hangingPunct="1">
              <a:defRPr/>
            </a:pPr>
            <a:r>
              <a:rPr lang="en-US"/>
              <a:t>Cookie Producer</a:t>
            </a:r>
          </a:p>
        </p:txBody>
      </p:sp>
      <p:sp>
        <p:nvSpPr>
          <p:cNvPr id="172034" name="Rectangle 3"/>
          <p:cNvSpPr>
            <a:spLocks noGrp="1"/>
          </p:cNvSpPr>
          <p:nvPr>
            <p:ph type="body" idx="1"/>
          </p:nvPr>
        </p:nvSpPr>
        <p:spPr>
          <a:xfrm>
            <a:off x="381000" y="1447800"/>
            <a:ext cx="8229600" cy="4625975"/>
          </a:xfrm>
        </p:spPr>
        <p:txBody>
          <a:bodyPr/>
          <a:lstStyle/>
          <a:p>
            <a:pPr eaLnBrk="1" hangingPunct="1">
              <a:buFont typeface="Wingdings 2" pitchFamily="18" charset="2"/>
              <a:buNone/>
            </a:pPr>
            <a:r>
              <a:rPr lang="en-US" sz="2800" dirty="0"/>
              <a:t>You work for a cookie manufacturer who produces multiple brands of cookies. You are responsible for inspecting the cookies and counting the chips. </a:t>
            </a:r>
          </a:p>
          <a:p>
            <a:pPr eaLnBrk="1" hangingPunct="1">
              <a:buFont typeface="Wingdings 2" pitchFamily="18" charset="2"/>
              <a:buNone/>
            </a:pPr>
            <a:endParaRPr lang="en-US" sz="2800" dirty="0"/>
          </a:p>
          <a:p>
            <a:pPr eaLnBrk="1" hangingPunct="1">
              <a:buFont typeface="Wingdings 2" pitchFamily="18" charset="2"/>
              <a:buNone/>
            </a:pPr>
            <a:r>
              <a:rPr lang="en-US" sz="2800" dirty="0"/>
              <a:t>The customers of our cookies expect whole cookies that are not broken.</a:t>
            </a:r>
          </a:p>
          <a:p>
            <a:pPr eaLnBrk="1" hangingPunct="1">
              <a:buFont typeface="Wingdings 2" pitchFamily="18" charset="2"/>
              <a:buNone/>
            </a:pPr>
            <a:endParaRPr lang="en-US" sz="2800" dirty="0"/>
          </a:p>
          <a:p>
            <a:pPr eaLnBrk="1" hangingPunct="1">
              <a:buFont typeface="Wingdings 2" pitchFamily="18" charset="2"/>
              <a:buNone/>
            </a:pPr>
            <a:r>
              <a:rPr lang="en-US" sz="2800" dirty="0"/>
              <a:t>You must finish your job in 10 minutes and your supervisor is not available.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p:cNvSpPr>
          <p:nvPr>
            <p:ph type="title"/>
          </p:nvPr>
        </p:nvSpPr>
        <p:spPr bwMode="auto">
          <a:xfrm>
            <a:off x="457200" y="152400"/>
            <a:ext cx="8229600" cy="1250950"/>
          </a:xfrm>
        </p:spPr>
        <p:txBody>
          <a:bodyPr wrap="square" tIns="45720" bIns="45720" numCol="1" anchorCtr="0" compatLnSpc="1">
            <a:prstTxWarp prst="textNoShape">
              <a:avLst/>
            </a:prstTxWarp>
          </a:bodyPr>
          <a:lstStyle/>
          <a:p>
            <a:pPr eaLnBrk="1" hangingPunct="1">
              <a:defRPr/>
            </a:pPr>
            <a:r>
              <a:rPr lang="en-US"/>
              <a:t>Instructions</a:t>
            </a:r>
          </a:p>
        </p:txBody>
      </p:sp>
      <p:sp>
        <p:nvSpPr>
          <p:cNvPr id="173058" name="Rectangle 3"/>
          <p:cNvSpPr>
            <a:spLocks noGrp="1"/>
          </p:cNvSpPr>
          <p:nvPr>
            <p:ph type="body" idx="1"/>
          </p:nvPr>
        </p:nvSpPr>
        <p:spPr/>
        <p:txBody>
          <a:bodyPr/>
          <a:lstStyle/>
          <a:p>
            <a:pPr marL="728663" indent="-609600" eaLnBrk="1" hangingPunct="1">
              <a:buFont typeface="Wingdings 2" pitchFamily="18" charset="2"/>
              <a:buAutoNum type="arabicPeriod"/>
            </a:pPr>
            <a:r>
              <a:rPr lang="en-US" dirty="0"/>
              <a:t>Write whole cookie</a:t>
            </a:r>
          </a:p>
          <a:p>
            <a:pPr marL="728663" indent="-609600" eaLnBrk="1" hangingPunct="1">
              <a:buFont typeface="Wingdings 2" pitchFamily="18" charset="2"/>
              <a:buAutoNum type="arabicPeriod"/>
            </a:pPr>
            <a:r>
              <a:rPr lang="en-US" dirty="0"/>
              <a:t>Write # of chips</a:t>
            </a:r>
          </a:p>
          <a:p>
            <a:pPr marL="728663" indent="-609600" eaLnBrk="1" hangingPunct="1">
              <a:buFont typeface="Wingdings 2" pitchFamily="18" charset="2"/>
              <a:buAutoNum type="arabicPeriod"/>
            </a:pPr>
            <a:r>
              <a:rPr lang="en-US" dirty="0"/>
              <a:t>Record the numbers on the plate</a:t>
            </a:r>
          </a:p>
          <a:p>
            <a:pPr marL="728663" indent="-609600" eaLnBrk="1" hangingPunct="1">
              <a:buFont typeface="Wingdings 2" pitchFamily="18" charset="2"/>
              <a:buNone/>
            </a:pPr>
            <a:endParaRPr lang="en-US" dirty="0"/>
          </a:p>
          <a:p>
            <a:pPr marL="728663" indent="-609600" eaLnBrk="1" hangingPunct="1">
              <a:buFont typeface="Wingdings 2" pitchFamily="18" charset="2"/>
              <a:buAutoNum type="arabicPeriod"/>
            </a:pPr>
            <a:endParaRPr lang="en-US" dirty="0"/>
          </a:p>
          <a:p>
            <a:pPr marL="728663" indent="-609600" eaLnBrk="1" hangingPunct="1"/>
            <a:endParaRPr lang="en-US" dirty="0"/>
          </a:p>
        </p:txBody>
      </p:sp>
      <p:sp>
        <p:nvSpPr>
          <p:cNvPr id="173059" name="Oval 4"/>
          <p:cNvSpPr>
            <a:spLocks noChangeArrowheads="1"/>
          </p:cNvSpPr>
          <p:nvPr/>
        </p:nvSpPr>
        <p:spPr bwMode="auto">
          <a:xfrm>
            <a:off x="3581400" y="4474029"/>
            <a:ext cx="1752600" cy="1600200"/>
          </a:xfrm>
          <a:prstGeom prst="ellipse">
            <a:avLst/>
          </a:prstGeom>
          <a:solidFill>
            <a:schemeClr val="accent1"/>
          </a:solidFill>
          <a:ln w="9525">
            <a:solidFill>
              <a:schemeClr val="tx1"/>
            </a:solidFill>
            <a:round/>
            <a:headEnd/>
            <a:tailEnd/>
          </a:ln>
        </p:spPr>
        <p:txBody>
          <a:bodyPr wrap="none" anchor="ctr"/>
          <a:lstStyle/>
          <a:p>
            <a:pPr algn="ctr"/>
            <a:r>
              <a:rPr lang="en-US" dirty="0"/>
              <a:t>Brand A</a:t>
            </a:r>
          </a:p>
          <a:p>
            <a:pPr algn="ctr"/>
            <a:r>
              <a:rPr lang="en-US" dirty="0"/>
              <a:t>Whole cookie 1</a:t>
            </a:r>
          </a:p>
          <a:p>
            <a:pPr algn="ctr"/>
            <a:r>
              <a:rPr lang="en-US" dirty="0"/>
              <a:t># of chips 18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a:solidFill>
                  <a:schemeClr val="accent1">
                    <a:satMod val="150000"/>
                  </a:schemeClr>
                </a:solidFill>
              </a:rPr>
              <a:t>Operational Definition</a:t>
            </a:r>
          </a:p>
        </p:txBody>
      </p:sp>
      <p:sp>
        <p:nvSpPr>
          <p:cNvPr id="175106" name="Content Placeholder 2"/>
          <p:cNvSpPr>
            <a:spLocks noGrp="1"/>
          </p:cNvSpPr>
          <p:nvPr>
            <p:ph idx="1"/>
          </p:nvPr>
        </p:nvSpPr>
        <p:spPr/>
        <p:txBody>
          <a:bodyPr/>
          <a:lstStyle/>
          <a:p>
            <a:pPr eaLnBrk="1" hangingPunct="1"/>
            <a:r>
              <a:rPr lang="en-US" dirty="0"/>
              <a:t>Provides a clear and concise definition of measurement- S</a:t>
            </a:r>
            <a:r>
              <a:rPr lang="en-US" sz="3600" b="1" dirty="0"/>
              <a:t>M</a:t>
            </a:r>
            <a:r>
              <a:rPr lang="en-US" dirty="0"/>
              <a:t>ARTER</a:t>
            </a:r>
          </a:p>
          <a:p>
            <a:pPr eaLnBrk="1" hangingPunct="1"/>
            <a:r>
              <a:rPr lang="en-US" dirty="0"/>
              <a:t>Provides direction for determining if something is correct/incorrect, pass/fail, or allowed/not allowed</a:t>
            </a:r>
          </a:p>
          <a:p>
            <a:pPr eaLnBrk="1" hangingPunct="1"/>
            <a:r>
              <a:rPr lang="en-US" dirty="0"/>
              <a:t>Provides the individual on the job the tool to make the decision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a:solidFill>
                  <a:schemeClr val="accent1">
                    <a:satMod val="150000"/>
                  </a:schemeClr>
                </a:solidFill>
              </a:rPr>
              <a:t>Operational Definition</a:t>
            </a:r>
          </a:p>
        </p:txBody>
      </p:sp>
      <p:sp>
        <p:nvSpPr>
          <p:cNvPr id="177154" name="Content Placeholder 2"/>
          <p:cNvSpPr>
            <a:spLocks noGrp="1"/>
          </p:cNvSpPr>
          <p:nvPr>
            <p:ph idx="1"/>
          </p:nvPr>
        </p:nvSpPr>
        <p:spPr/>
        <p:txBody>
          <a:bodyPr/>
          <a:lstStyle/>
          <a:p>
            <a:pPr eaLnBrk="1" hangingPunct="1"/>
            <a:r>
              <a:rPr lang="en-US" dirty="0"/>
              <a:t>Case Study</a:t>
            </a:r>
          </a:p>
          <a:p>
            <a:pPr lvl="1" eaLnBrk="1" hangingPunct="1"/>
            <a:r>
              <a:rPr lang="en-US" dirty="0"/>
              <a:t>Write an operational definition for the problem </a:t>
            </a:r>
            <a:r>
              <a:rPr lang="en-US" u="sng" dirty="0"/>
              <a:t>Individuals arriving late to work </a:t>
            </a:r>
            <a:r>
              <a:rPr lang="en-US" dirty="0"/>
              <a:t> and record in your student supplement.</a:t>
            </a:r>
          </a:p>
          <a:p>
            <a:pPr lvl="1" eaLnBrk="1" hangingPunct="1"/>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6600" y="228600"/>
            <a:ext cx="3886200" cy="978408"/>
          </a:xfrm>
        </p:spPr>
        <p:txBody>
          <a:bodyPr>
            <a:noAutofit/>
          </a:bodyPr>
          <a:lstStyle/>
          <a:p>
            <a:pPr eaLnBrk="1" fontAlgn="auto" hangingPunct="1">
              <a:spcAft>
                <a:spcPts val="0"/>
              </a:spcAft>
              <a:defRPr/>
            </a:pPr>
            <a:r>
              <a:rPr lang="en-US" sz="4400" dirty="0">
                <a:solidFill>
                  <a:schemeClr val="accent1">
                    <a:satMod val="150000"/>
                  </a:schemeClr>
                </a:solidFill>
              </a:rPr>
              <a:t>Flowcharting</a:t>
            </a:r>
          </a:p>
        </p:txBody>
      </p:sp>
      <p:sp>
        <p:nvSpPr>
          <p:cNvPr id="241666" name="Content Placeholder 2"/>
          <p:cNvSpPr>
            <a:spLocks noGrp="1"/>
          </p:cNvSpPr>
          <p:nvPr>
            <p:ph idx="1"/>
          </p:nvPr>
        </p:nvSpPr>
        <p:spPr>
          <a:xfrm>
            <a:off x="2971800" y="1752600"/>
            <a:ext cx="5921375" cy="4559300"/>
          </a:xfrm>
        </p:spPr>
        <p:txBody>
          <a:bodyPr/>
          <a:lstStyle/>
          <a:p>
            <a:pPr lvl="1" eaLnBrk="1" hangingPunct="1"/>
            <a:r>
              <a:rPr lang="en-US"/>
              <a:t>Diagram showing the steps of a process</a:t>
            </a:r>
          </a:p>
          <a:p>
            <a:pPr lvl="1" eaLnBrk="1" hangingPunct="1"/>
            <a:r>
              <a:rPr lang="en-US"/>
              <a:t>Symbols represent specific actions</a:t>
            </a:r>
          </a:p>
          <a:p>
            <a:pPr lvl="1" eaLnBrk="1" hangingPunct="1"/>
            <a:endParaRPr lang="en-US"/>
          </a:p>
        </p:txBody>
      </p:sp>
      <p:sp>
        <p:nvSpPr>
          <p:cNvPr id="241667" name="Text Placeholder 3"/>
          <p:cNvSpPr>
            <a:spLocks noGrp="1"/>
          </p:cNvSpPr>
          <p:nvPr>
            <p:ph type="body" sz="half" idx="2"/>
          </p:nvPr>
        </p:nvSpPr>
        <p:spPr>
          <a:xfrm>
            <a:off x="168275" y="1730375"/>
            <a:ext cx="2468563" cy="4572000"/>
          </a:xfrm>
        </p:spPr>
        <p:txBody>
          <a:bodyPr/>
          <a:lstStyle/>
          <a:p>
            <a:pPr eaLnBrk="1" hangingPunct="1"/>
            <a:r>
              <a:rPr lang="en-US" dirty="0"/>
              <a:t>Plan</a:t>
            </a:r>
          </a:p>
          <a:p>
            <a:pPr lvl="1" eaLnBrk="1" hangingPunct="1"/>
            <a:r>
              <a:rPr lang="en-US" dirty="0"/>
              <a:t>Define problem</a:t>
            </a:r>
          </a:p>
          <a:p>
            <a:pPr lvl="1" eaLnBrk="1" hangingPunct="1"/>
            <a:r>
              <a:rPr lang="en-US" dirty="0"/>
              <a:t>Define goals</a:t>
            </a:r>
          </a:p>
          <a:p>
            <a:pPr lvl="1" eaLnBrk="1" hangingPunct="1"/>
            <a:r>
              <a:rPr lang="en-US" b="1" dirty="0"/>
              <a:t>Describe existing</a:t>
            </a:r>
          </a:p>
          <a:p>
            <a:pPr lvl="1" eaLnBrk="1" hangingPunct="1"/>
            <a:r>
              <a:rPr lang="en-US" dirty="0"/>
              <a:t>Generate causes and prioritize causes</a:t>
            </a:r>
            <a:endParaRPr lang="en-US" b="1" dirty="0"/>
          </a:p>
          <a:p>
            <a:pPr lvl="1" eaLnBrk="1" hangingPunct="1"/>
            <a:r>
              <a:rPr lang="en-US" dirty="0"/>
              <a:t>Collect data</a:t>
            </a:r>
          </a:p>
          <a:p>
            <a:pPr lvl="1" eaLnBrk="1" hangingPunct="1"/>
            <a:r>
              <a:rPr lang="en-US" dirty="0"/>
              <a:t>Analyze data using statistical tools</a:t>
            </a:r>
          </a:p>
          <a:p>
            <a:pPr lvl="1" eaLnBrk="1" hangingPunct="1"/>
            <a:r>
              <a:rPr lang="en-US" dirty="0"/>
              <a:t>Identify improvement plan</a:t>
            </a:r>
          </a:p>
          <a:p>
            <a:pPr eaLnBrk="1" hangingPunct="1"/>
            <a:endParaRPr lang="en-US" dirty="0"/>
          </a:p>
        </p:txBody>
      </p:sp>
      <p:sp>
        <p:nvSpPr>
          <p:cNvPr id="241668" name="TextBox 6"/>
          <p:cNvSpPr txBox="1">
            <a:spLocks noChangeArrowheads="1"/>
          </p:cNvSpPr>
          <p:nvPr/>
        </p:nvSpPr>
        <p:spPr bwMode="auto">
          <a:xfrm>
            <a:off x="457200" y="457200"/>
            <a:ext cx="1905000" cy="523875"/>
          </a:xfrm>
          <a:prstGeom prst="rect">
            <a:avLst/>
          </a:prstGeom>
          <a:solidFill>
            <a:schemeClr val="tx1"/>
          </a:solidFill>
          <a:ln w="9525">
            <a:noFill/>
            <a:miter lim="800000"/>
            <a:headEnd/>
            <a:tailEnd/>
          </a:ln>
        </p:spPr>
        <p:txBody>
          <a:bodyPr>
            <a:spAutoFit/>
          </a:bodyPr>
          <a:lstStyle/>
          <a:p>
            <a:r>
              <a:rPr lang="en-US" sz="2800">
                <a:solidFill>
                  <a:schemeClr val="accent1"/>
                </a:solidFill>
                <a:latin typeface="Corbel" pitchFamily="34" charset="0"/>
              </a:rPr>
              <a:t>PDSA</a:t>
            </a:r>
          </a:p>
        </p:txBody>
      </p:sp>
      <p:sp>
        <p:nvSpPr>
          <p:cNvPr id="6" name="Oval 5"/>
          <p:cNvSpPr/>
          <p:nvPr/>
        </p:nvSpPr>
        <p:spPr>
          <a:xfrm>
            <a:off x="3657600" y="4038600"/>
            <a:ext cx="12954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1670" name="TextBox 7"/>
          <p:cNvSpPr txBox="1">
            <a:spLocks noChangeArrowheads="1"/>
          </p:cNvSpPr>
          <p:nvPr/>
        </p:nvSpPr>
        <p:spPr bwMode="auto">
          <a:xfrm>
            <a:off x="5334000" y="4038600"/>
            <a:ext cx="1905000" cy="381000"/>
          </a:xfrm>
          <a:prstGeom prst="rect">
            <a:avLst/>
          </a:prstGeom>
          <a:noFill/>
          <a:ln w="9525">
            <a:noFill/>
            <a:miter lim="800000"/>
            <a:headEnd/>
            <a:tailEnd/>
          </a:ln>
        </p:spPr>
        <p:txBody>
          <a:bodyPr>
            <a:spAutoFit/>
          </a:bodyPr>
          <a:lstStyle/>
          <a:p>
            <a:r>
              <a:rPr lang="en-US">
                <a:latin typeface="Corbel" pitchFamily="34" charset="0"/>
              </a:rPr>
              <a:t>Start/End</a:t>
            </a:r>
          </a:p>
        </p:txBody>
      </p:sp>
      <p:sp>
        <p:nvSpPr>
          <p:cNvPr id="9" name="Rectangle 8"/>
          <p:cNvSpPr/>
          <p:nvPr/>
        </p:nvSpPr>
        <p:spPr>
          <a:xfrm>
            <a:off x="3733800" y="4800600"/>
            <a:ext cx="11430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1672" name="TextBox 9"/>
          <p:cNvSpPr txBox="1">
            <a:spLocks noChangeArrowheads="1"/>
          </p:cNvSpPr>
          <p:nvPr/>
        </p:nvSpPr>
        <p:spPr bwMode="auto">
          <a:xfrm>
            <a:off x="5334000" y="4876800"/>
            <a:ext cx="1600200" cy="369888"/>
          </a:xfrm>
          <a:prstGeom prst="rect">
            <a:avLst/>
          </a:prstGeom>
          <a:noFill/>
          <a:ln w="9525">
            <a:noFill/>
            <a:miter lim="800000"/>
            <a:headEnd/>
            <a:tailEnd/>
          </a:ln>
        </p:spPr>
        <p:txBody>
          <a:bodyPr>
            <a:spAutoFit/>
          </a:bodyPr>
          <a:lstStyle/>
          <a:p>
            <a:r>
              <a:rPr lang="en-US">
                <a:latin typeface="Corbel" pitchFamily="34" charset="0"/>
              </a:rPr>
              <a:t>Task/Activity</a:t>
            </a:r>
          </a:p>
        </p:txBody>
      </p:sp>
      <p:sp>
        <p:nvSpPr>
          <p:cNvPr id="11" name="Flowchart: Decision 10"/>
          <p:cNvSpPr/>
          <p:nvPr/>
        </p:nvSpPr>
        <p:spPr>
          <a:xfrm>
            <a:off x="3810000" y="5486400"/>
            <a:ext cx="914400" cy="838200"/>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1674" name="TextBox 11"/>
          <p:cNvSpPr txBox="1">
            <a:spLocks noChangeArrowheads="1"/>
          </p:cNvSpPr>
          <p:nvPr/>
        </p:nvSpPr>
        <p:spPr bwMode="auto">
          <a:xfrm>
            <a:off x="5334000" y="5486400"/>
            <a:ext cx="2057400" cy="923925"/>
          </a:xfrm>
          <a:prstGeom prst="rect">
            <a:avLst/>
          </a:prstGeom>
          <a:noFill/>
          <a:ln w="9525">
            <a:noFill/>
            <a:miter lim="800000"/>
            <a:headEnd/>
            <a:tailEnd/>
          </a:ln>
        </p:spPr>
        <p:txBody>
          <a:bodyPr>
            <a:spAutoFit/>
          </a:bodyPr>
          <a:lstStyle/>
          <a:p>
            <a:r>
              <a:rPr lang="en-US">
                <a:latin typeface="Corbel" pitchFamily="34" charset="0"/>
              </a:rPr>
              <a:t>Decision- needs  yes and no alternatives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a:solidFill>
                  <a:schemeClr val="accent1">
                    <a:satMod val="150000"/>
                  </a:schemeClr>
                </a:solidFill>
              </a:rPr>
              <a:t>Flowchart Example</a:t>
            </a:r>
          </a:p>
        </p:txBody>
      </p:sp>
      <p:sp>
        <p:nvSpPr>
          <p:cNvPr id="4" name="Content Placeholder 3"/>
          <p:cNvSpPr>
            <a:spLocks noGrp="1"/>
          </p:cNvSpPr>
          <p:nvPr>
            <p:ph idx="1"/>
          </p:nvPr>
        </p:nvSpPr>
        <p:spPr>
          <a:xfrm>
            <a:off x="2895600" y="1676400"/>
            <a:ext cx="205740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70000" lnSpcReduction="20000"/>
          </a:bodyPr>
          <a:lstStyle/>
          <a:p>
            <a:pPr marL="438912" indent="-320040" eaLnBrk="1" fontAlgn="auto" hangingPunct="1">
              <a:spcBef>
                <a:spcPts val="0"/>
              </a:spcBef>
              <a:spcAft>
                <a:spcPts val="0"/>
              </a:spcAft>
              <a:buFont typeface="Wingdings 2"/>
              <a:buChar char=""/>
              <a:defRPr/>
            </a:pPr>
            <a:r>
              <a:rPr lang="en-US" dirty="0"/>
              <a:t>Start</a:t>
            </a:r>
          </a:p>
        </p:txBody>
      </p:sp>
      <p:sp>
        <p:nvSpPr>
          <p:cNvPr id="5" name="Rectangle 4"/>
          <p:cNvSpPr/>
          <p:nvPr/>
        </p:nvSpPr>
        <p:spPr>
          <a:xfrm>
            <a:off x="3124200" y="2590800"/>
            <a:ext cx="1676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Complete task</a:t>
            </a:r>
          </a:p>
        </p:txBody>
      </p:sp>
      <p:sp>
        <p:nvSpPr>
          <p:cNvPr id="6" name="Flowchart: Decision 5"/>
          <p:cNvSpPr/>
          <p:nvPr/>
        </p:nvSpPr>
        <p:spPr>
          <a:xfrm>
            <a:off x="2590800" y="3352800"/>
            <a:ext cx="2743200" cy="1524000"/>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Does task meet Operational Definition?</a:t>
            </a:r>
          </a:p>
        </p:txBody>
      </p:sp>
      <p:sp>
        <p:nvSpPr>
          <p:cNvPr id="7" name="Content Placeholder 3"/>
          <p:cNvSpPr txBox="1">
            <a:spLocks/>
          </p:cNvSpPr>
          <p:nvPr/>
        </p:nvSpPr>
        <p:spPr>
          <a:xfrm>
            <a:off x="914400" y="5029200"/>
            <a:ext cx="182880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54864" tIns="91440" anchor="ctr">
            <a:normAutofit fontScale="70000" lnSpcReduction="20000"/>
          </a:bodyPr>
          <a:lstStyle/>
          <a:p>
            <a:pPr marL="438912" indent="-320040" fontAlgn="auto">
              <a:spcBef>
                <a:spcPts val="0"/>
              </a:spcBef>
              <a:spcAft>
                <a:spcPts val="0"/>
              </a:spcAft>
              <a:buClr>
                <a:schemeClr val="accent1"/>
              </a:buClr>
              <a:buSzPct val="80000"/>
              <a:buFont typeface="Wingdings 2"/>
              <a:buChar char=""/>
              <a:defRPr/>
            </a:pPr>
            <a:r>
              <a:rPr lang="en-US" sz="3200" dirty="0"/>
              <a:t>Finish</a:t>
            </a:r>
          </a:p>
        </p:txBody>
      </p:sp>
      <p:sp>
        <p:nvSpPr>
          <p:cNvPr id="9" name="Flowchart: Decision 8"/>
          <p:cNvSpPr/>
          <p:nvPr/>
        </p:nvSpPr>
        <p:spPr>
          <a:xfrm>
            <a:off x="5943600" y="3048000"/>
            <a:ext cx="2895600" cy="2209800"/>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Can task be completed correctly by going back through process?</a:t>
            </a:r>
          </a:p>
        </p:txBody>
      </p:sp>
      <p:sp>
        <p:nvSpPr>
          <p:cNvPr id="12" name="Content Placeholder 3"/>
          <p:cNvSpPr txBox="1">
            <a:spLocks/>
          </p:cNvSpPr>
          <p:nvPr/>
        </p:nvSpPr>
        <p:spPr>
          <a:xfrm>
            <a:off x="6172200" y="5486400"/>
            <a:ext cx="236220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54864" tIns="91440" anchor="ctr"/>
          <a:lstStyle/>
          <a:p>
            <a:pPr marL="438912" indent="-320040" fontAlgn="auto">
              <a:spcBef>
                <a:spcPts val="0"/>
              </a:spcBef>
              <a:spcAft>
                <a:spcPts val="0"/>
              </a:spcAft>
              <a:buClr>
                <a:schemeClr val="accent1"/>
              </a:buClr>
              <a:buSzPct val="80000"/>
              <a:buFont typeface="Wingdings 2"/>
              <a:buChar char=""/>
              <a:defRPr/>
            </a:pPr>
            <a:r>
              <a:rPr lang="en-US" sz="1600" dirty="0"/>
              <a:t>Scrap/Finish</a:t>
            </a:r>
          </a:p>
        </p:txBody>
      </p:sp>
      <p:cxnSp>
        <p:nvCxnSpPr>
          <p:cNvPr id="14" name="Straight Arrow Connector 13"/>
          <p:cNvCxnSpPr>
            <a:endCxn id="5" idx="0"/>
          </p:cNvCxnSpPr>
          <p:nvPr/>
        </p:nvCxnSpPr>
        <p:spPr>
          <a:xfrm rot="5400000">
            <a:off x="3810001" y="2438400"/>
            <a:ext cx="304800" cy="31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rot="5400000">
            <a:off x="3810794" y="3199606"/>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6" idx="1"/>
            <a:endCxn id="7" idx="0"/>
          </p:cNvCxnSpPr>
          <p:nvPr/>
        </p:nvCxnSpPr>
        <p:spPr>
          <a:xfrm rot="10800000" flipV="1">
            <a:off x="1828800" y="4114800"/>
            <a:ext cx="762000"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6" idx="3"/>
          </p:cNvCxnSpPr>
          <p:nvPr/>
        </p:nvCxnSpPr>
        <p:spPr>
          <a:xfrm>
            <a:off x="5334000" y="4114800"/>
            <a:ext cx="609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5400000">
            <a:off x="7239794" y="5333206"/>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2285" name="TextBox 34"/>
          <p:cNvSpPr txBox="1">
            <a:spLocks noChangeArrowheads="1"/>
          </p:cNvSpPr>
          <p:nvPr/>
        </p:nvSpPr>
        <p:spPr bwMode="auto">
          <a:xfrm>
            <a:off x="1524000" y="4419600"/>
            <a:ext cx="685800" cy="369888"/>
          </a:xfrm>
          <a:prstGeom prst="rect">
            <a:avLst/>
          </a:prstGeom>
          <a:noFill/>
          <a:ln w="9525">
            <a:noFill/>
            <a:miter lim="800000"/>
            <a:headEnd/>
            <a:tailEnd/>
          </a:ln>
        </p:spPr>
        <p:txBody>
          <a:bodyPr>
            <a:spAutoFit/>
          </a:bodyPr>
          <a:lstStyle/>
          <a:p>
            <a:r>
              <a:rPr lang="en-US">
                <a:latin typeface="Corbel" pitchFamily="34" charset="0"/>
              </a:rPr>
              <a:t>YES</a:t>
            </a:r>
          </a:p>
        </p:txBody>
      </p:sp>
      <p:sp>
        <p:nvSpPr>
          <p:cNvPr id="182286" name="TextBox 35"/>
          <p:cNvSpPr txBox="1">
            <a:spLocks noChangeArrowheads="1"/>
          </p:cNvSpPr>
          <p:nvPr/>
        </p:nvSpPr>
        <p:spPr bwMode="auto">
          <a:xfrm>
            <a:off x="5410200" y="3581400"/>
            <a:ext cx="533400" cy="369888"/>
          </a:xfrm>
          <a:prstGeom prst="rect">
            <a:avLst/>
          </a:prstGeom>
          <a:noFill/>
          <a:ln w="9525">
            <a:noFill/>
            <a:miter lim="800000"/>
            <a:headEnd/>
            <a:tailEnd/>
          </a:ln>
        </p:spPr>
        <p:txBody>
          <a:bodyPr>
            <a:spAutoFit/>
          </a:bodyPr>
          <a:lstStyle/>
          <a:p>
            <a:r>
              <a:rPr lang="en-US">
                <a:latin typeface="Corbel" pitchFamily="34" charset="0"/>
              </a:rPr>
              <a:t>No</a:t>
            </a:r>
          </a:p>
        </p:txBody>
      </p:sp>
      <p:cxnSp>
        <p:nvCxnSpPr>
          <p:cNvPr id="39" name="Straight Arrow Connector 38"/>
          <p:cNvCxnSpPr>
            <a:endCxn id="5" idx="3"/>
          </p:cNvCxnSpPr>
          <p:nvPr/>
        </p:nvCxnSpPr>
        <p:spPr>
          <a:xfrm rot="10800000">
            <a:off x="4800600" y="2819400"/>
            <a:ext cx="24384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2288" name="TextBox 39"/>
          <p:cNvSpPr txBox="1">
            <a:spLocks noChangeArrowheads="1"/>
          </p:cNvSpPr>
          <p:nvPr/>
        </p:nvSpPr>
        <p:spPr bwMode="auto">
          <a:xfrm>
            <a:off x="6096000" y="2514600"/>
            <a:ext cx="685800" cy="369888"/>
          </a:xfrm>
          <a:prstGeom prst="rect">
            <a:avLst/>
          </a:prstGeom>
          <a:noFill/>
          <a:ln w="9525">
            <a:noFill/>
            <a:miter lim="800000"/>
            <a:headEnd/>
            <a:tailEnd/>
          </a:ln>
        </p:spPr>
        <p:txBody>
          <a:bodyPr>
            <a:spAutoFit/>
          </a:bodyPr>
          <a:lstStyle/>
          <a:p>
            <a:r>
              <a:rPr lang="en-US">
                <a:latin typeface="Corbel" pitchFamily="34" charset="0"/>
              </a:rPr>
              <a:t>YES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a:solidFill>
                  <a:schemeClr val="accent1">
                    <a:satMod val="150000"/>
                  </a:schemeClr>
                </a:solidFill>
              </a:rPr>
              <a:t>Benefits of Flowcharting</a:t>
            </a:r>
          </a:p>
        </p:txBody>
      </p:sp>
      <p:sp>
        <p:nvSpPr>
          <p:cNvPr id="184322" name="Content Placeholder 2"/>
          <p:cNvSpPr>
            <a:spLocks noGrp="1"/>
          </p:cNvSpPr>
          <p:nvPr>
            <p:ph idx="1"/>
          </p:nvPr>
        </p:nvSpPr>
        <p:spPr/>
        <p:txBody>
          <a:bodyPr/>
          <a:lstStyle/>
          <a:p>
            <a:pPr eaLnBrk="1" hangingPunct="1"/>
            <a:r>
              <a:rPr lang="en-US" dirty="0"/>
              <a:t>Provides</a:t>
            </a:r>
          </a:p>
          <a:p>
            <a:pPr lvl="1" eaLnBrk="1" hangingPunct="1"/>
            <a:r>
              <a:rPr lang="en-US" dirty="0"/>
              <a:t>Picture of process</a:t>
            </a:r>
          </a:p>
          <a:p>
            <a:pPr lvl="1" eaLnBrk="1" hangingPunct="1"/>
            <a:r>
              <a:rPr lang="en-US" dirty="0"/>
              <a:t>Baseline of process</a:t>
            </a:r>
          </a:p>
          <a:p>
            <a:pPr lvl="1" eaLnBrk="1" hangingPunct="1"/>
            <a:r>
              <a:rPr lang="en-US" dirty="0"/>
              <a:t>Baseline of understanding of process</a:t>
            </a:r>
          </a:p>
          <a:p>
            <a:pPr lvl="1" eaLnBrk="1" hangingPunct="1"/>
            <a:r>
              <a:rPr lang="en-US" dirty="0"/>
              <a:t>Tool to examine process and cross-functional handoffs</a:t>
            </a:r>
          </a:p>
          <a:p>
            <a:pPr eaLnBrk="1" hangingPunct="1">
              <a:buFont typeface="Wingdings 2" pitchFamily="18" charset="2"/>
              <a:buNone/>
            </a:pP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a:solidFill>
                  <a:schemeClr val="accent1">
                    <a:satMod val="150000"/>
                  </a:schemeClr>
                </a:solidFill>
              </a:rPr>
              <a:t>Flowcharting</a:t>
            </a:r>
          </a:p>
        </p:txBody>
      </p:sp>
      <p:sp>
        <p:nvSpPr>
          <p:cNvPr id="186370" name="Content Placeholder 2"/>
          <p:cNvSpPr>
            <a:spLocks noGrp="1"/>
          </p:cNvSpPr>
          <p:nvPr>
            <p:ph idx="1"/>
          </p:nvPr>
        </p:nvSpPr>
        <p:spPr/>
        <p:txBody>
          <a:bodyPr/>
          <a:lstStyle/>
          <a:p>
            <a:pPr eaLnBrk="1" hangingPunct="1"/>
            <a:r>
              <a:rPr lang="en-US" dirty="0"/>
              <a:t>Case Study</a:t>
            </a:r>
          </a:p>
          <a:p>
            <a:pPr lvl="1" eaLnBrk="1" hangingPunct="1"/>
            <a:r>
              <a:rPr lang="en-US" dirty="0"/>
              <a:t>Draft a flowchart for individuals getting to work. You may start the process as early as the night before if they believe activities from the night before are relevant to the problem of arriving late to work. Remember you are only flowcharting the basic process not causes of being late. </a:t>
            </a:r>
          </a:p>
          <a:p>
            <a:pPr lvl="1" eaLnBrk="1" hangingPunct="1"/>
            <a:endParaRPr lang="en-US" dirty="0"/>
          </a:p>
          <a:p>
            <a:pPr lvl="1" eaLnBrk="1" hangingPunct="1"/>
            <a:r>
              <a:rPr lang="en-US" dirty="0"/>
              <a:t>Record in your student supplement.</a:t>
            </a:r>
          </a:p>
          <a:p>
            <a:pPr lvl="1" eaLnBrk="1" hangingPunct="1"/>
            <a:endParaRPr lang="en-US" dirty="0"/>
          </a:p>
          <a:p>
            <a:pPr eaLnBrk="1" hangingPunct="1"/>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Arriving Late to Work- Beginning of the flowchart example</a:t>
            </a:r>
          </a:p>
        </p:txBody>
      </p:sp>
      <p:sp>
        <p:nvSpPr>
          <p:cNvPr id="5" name="Rectangle 4"/>
          <p:cNvSpPr/>
          <p:nvPr/>
        </p:nvSpPr>
        <p:spPr>
          <a:xfrm>
            <a:off x="3243943" y="2209800"/>
            <a:ext cx="205740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Sleep</a:t>
            </a:r>
          </a:p>
        </p:txBody>
      </p:sp>
      <p:cxnSp>
        <p:nvCxnSpPr>
          <p:cNvPr id="30" name="Straight Arrow Connector 29"/>
          <p:cNvCxnSpPr>
            <a:stCxn id="5" idx="2"/>
          </p:cNvCxnSpPr>
          <p:nvPr/>
        </p:nvCxnSpPr>
        <p:spPr>
          <a:xfrm>
            <a:off x="4272643" y="2971800"/>
            <a:ext cx="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3317422" y="3505200"/>
            <a:ext cx="201930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Wake Up</a:t>
            </a:r>
          </a:p>
        </p:txBody>
      </p:sp>
      <p:cxnSp>
        <p:nvCxnSpPr>
          <p:cNvPr id="34" name="Straight Arrow Connector 33"/>
          <p:cNvCxnSpPr>
            <a:stCxn id="31" idx="2"/>
          </p:cNvCxnSpPr>
          <p:nvPr/>
        </p:nvCxnSpPr>
        <p:spPr>
          <a:xfrm>
            <a:off x="4327072" y="4267200"/>
            <a:ext cx="0" cy="2558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 name="Diamond 5"/>
          <p:cNvSpPr/>
          <p:nvPr/>
        </p:nvSpPr>
        <p:spPr>
          <a:xfrm>
            <a:off x="3317422" y="4523014"/>
            <a:ext cx="1983921" cy="1143000"/>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Shower</a:t>
            </a:r>
          </a:p>
        </p:txBody>
      </p:sp>
      <p:cxnSp>
        <p:nvCxnSpPr>
          <p:cNvPr id="8" name="Straight Arrow Connector 7"/>
          <p:cNvCxnSpPr>
            <a:stCxn id="6" idx="3"/>
          </p:cNvCxnSpPr>
          <p:nvPr/>
        </p:nvCxnSpPr>
        <p:spPr>
          <a:xfrm>
            <a:off x="5301343" y="5094514"/>
            <a:ext cx="68035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Rounded Rectangle 14"/>
          <p:cNvSpPr/>
          <p:nvPr/>
        </p:nvSpPr>
        <p:spPr>
          <a:xfrm>
            <a:off x="5301343" y="4648200"/>
            <a:ext cx="835479" cy="253093"/>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Yes</a:t>
            </a:r>
          </a:p>
        </p:txBody>
      </p:sp>
      <p:sp>
        <p:nvSpPr>
          <p:cNvPr id="16" name="Rounded Rectangle 15"/>
          <p:cNvSpPr/>
          <p:nvPr/>
        </p:nvSpPr>
        <p:spPr>
          <a:xfrm>
            <a:off x="2132240" y="5358832"/>
            <a:ext cx="609600" cy="356507"/>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No</a:t>
            </a:r>
          </a:p>
        </p:txBody>
      </p:sp>
      <p:cxnSp>
        <p:nvCxnSpPr>
          <p:cNvPr id="18" name="Straight Arrow Connector 17"/>
          <p:cNvCxnSpPr/>
          <p:nvPr/>
        </p:nvCxnSpPr>
        <p:spPr>
          <a:xfrm flipH="1">
            <a:off x="2741840" y="5130572"/>
            <a:ext cx="802824" cy="8130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6136822" y="4710791"/>
            <a:ext cx="1447800" cy="8395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Dry Hair</a:t>
            </a:r>
          </a:p>
        </p:txBody>
      </p:sp>
      <p:sp>
        <p:nvSpPr>
          <p:cNvPr id="25" name="Rectangle 24"/>
          <p:cNvSpPr/>
          <p:nvPr/>
        </p:nvSpPr>
        <p:spPr>
          <a:xfrm>
            <a:off x="2590800" y="5943600"/>
            <a:ext cx="1447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Get Dressed</a:t>
            </a:r>
          </a:p>
        </p:txBody>
      </p:sp>
      <p:cxnSp>
        <p:nvCxnSpPr>
          <p:cNvPr id="27" name="Straight Arrow Connector 26"/>
          <p:cNvCxnSpPr/>
          <p:nvPr/>
        </p:nvCxnSpPr>
        <p:spPr>
          <a:xfrm flipH="1">
            <a:off x="4038600" y="5666014"/>
            <a:ext cx="2667000" cy="5442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6165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6600" y="228600"/>
            <a:ext cx="4572000" cy="978408"/>
          </a:xfrm>
        </p:spPr>
        <p:txBody>
          <a:bodyPr>
            <a:noAutofit/>
          </a:bodyPr>
          <a:lstStyle/>
          <a:p>
            <a:pPr eaLnBrk="1" fontAlgn="auto" hangingPunct="1">
              <a:spcAft>
                <a:spcPts val="0"/>
              </a:spcAft>
              <a:defRPr/>
            </a:pPr>
            <a:r>
              <a:rPr lang="en-US" sz="4400" dirty="0">
                <a:solidFill>
                  <a:schemeClr val="accent1">
                    <a:satMod val="150000"/>
                  </a:schemeClr>
                </a:solidFill>
              </a:rPr>
              <a:t>Affinity Diagram</a:t>
            </a:r>
          </a:p>
        </p:txBody>
      </p:sp>
      <p:sp>
        <p:nvSpPr>
          <p:cNvPr id="188418" name="Content Placeholder 2"/>
          <p:cNvSpPr>
            <a:spLocks noGrp="1"/>
          </p:cNvSpPr>
          <p:nvPr>
            <p:ph idx="1"/>
          </p:nvPr>
        </p:nvSpPr>
        <p:spPr>
          <a:xfrm>
            <a:off x="2971800" y="1752600"/>
            <a:ext cx="5921375" cy="4559300"/>
          </a:xfrm>
        </p:spPr>
        <p:txBody>
          <a:bodyPr/>
          <a:lstStyle/>
          <a:p>
            <a:pPr eaLnBrk="1" hangingPunct="1"/>
            <a:r>
              <a:rPr lang="en-US"/>
              <a:t>Organizes a large group of brainstormed ideas</a:t>
            </a:r>
          </a:p>
          <a:p>
            <a:pPr eaLnBrk="1" hangingPunct="1"/>
            <a:r>
              <a:rPr lang="en-US"/>
              <a:t>Allows for individuals to express their ideas without criticism.</a:t>
            </a:r>
          </a:p>
          <a:p>
            <a:pPr lvl="1" eaLnBrk="1" hangingPunct="1"/>
            <a:endParaRPr lang="en-US"/>
          </a:p>
        </p:txBody>
      </p:sp>
      <p:sp>
        <p:nvSpPr>
          <p:cNvPr id="188419" name="Text Placeholder 3"/>
          <p:cNvSpPr>
            <a:spLocks noGrp="1"/>
          </p:cNvSpPr>
          <p:nvPr>
            <p:ph type="body" sz="half" idx="2"/>
          </p:nvPr>
        </p:nvSpPr>
        <p:spPr>
          <a:xfrm>
            <a:off x="168275" y="1730375"/>
            <a:ext cx="2468563" cy="4572000"/>
          </a:xfrm>
        </p:spPr>
        <p:txBody>
          <a:bodyPr/>
          <a:lstStyle/>
          <a:p>
            <a:pPr eaLnBrk="1" hangingPunct="1"/>
            <a:r>
              <a:rPr lang="en-US"/>
              <a:t>Plan</a:t>
            </a:r>
          </a:p>
          <a:p>
            <a:pPr lvl="1" eaLnBrk="1" hangingPunct="1"/>
            <a:r>
              <a:rPr lang="en-US"/>
              <a:t>Define problem</a:t>
            </a:r>
          </a:p>
          <a:p>
            <a:pPr lvl="1" eaLnBrk="1" hangingPunct="1"/>
            <a:r>
              <a:rPr lang="en-US"/>
              <a:t>Define goals</a:t>
            </a:r>
          </a:p>
          <a:p>
            <a:pPr lvl="1" eaLnBrk="1" hangingPunct="1"/>
            <a:r>
              <a:rPr lang="en-US"/>
              <a:t>Describe existing</a:t>
            </a:r>
          </a:p>
          <a:p>
            <a:pPr lvl="1" eaLnBrk="1" hangingPunct="1"/>
            <a:r>
              <a:rPr lang="en-US" b="1"/>
              <a:t>Generate causes and prioritize causes</a:t>
            </a:r>
          </a:p>
          <a:p>
            <a:pPr lvl="1" eaLnBrk="1" hangingPunct="1"/>
            <a:r>
              <a:rPr lang="en-US"/>
              <a:t>Collect data</a:t>
            </a:r>
          </a:p>
          <a:p>
            <a:pPr lvl="1" eaLnBrk="1" hangingPunct="1"/>
            <a:r>
              <a:rPr lang="en-US"/>
              <a:t>Analyze data using statistical tools</a:t>
            </a:r>
          </a:p>
          <a:p>
            <a:pPr lvl="1" eaLnBrk="1" hangingPunct="1"/>
            <a:r>
              <a:rPr lang="en-US"/>
              <a:t>Identify improvement plan</a:t>
            </a:r>
          </a:p>
          <a:p>
            <a:pPr eaLnBrk="1" hangingPunct="1"/>
            <a:endParaRPr lang="en-US"/>
          </a:p>
        </p:txBody>
      </p:sp>
      <p:sp>
        <p:nvSpPr>
          <p:cNvPr id="188420" name="TextBox 6"/>
          <p:cNvSpPr txBox="1">
            <a:spLocks noChangeArrowheads="1"/>
          </p:cNvSpPr>
          <p:nvPr/>
        </p:nvSpPr>
        <p:spPr bwMode="auto">
          <a:xfrm>
            <a:off x="457200" y="457200"/>
            <a:ext cx="1905000" cy="523875"/>
          </a:xfrm>
          <a:prstGeom prst="rect">
            <a:avLst/>
          </a:prstGeom>
          <a:solidFill>
            <a:schemeClr val="tx1"/>
          </a:solidFill>
          <a:ln w="9525">
            <a:noFill/>
            <a:miter lim="800000"/>
            <a:headEnd/>
            <a:tailEnd/>
          </a:ln>
        </p:spPr>
        <p:txBody>
          <a:bodyPr>
            <a:spAutoFit/>
          </a:bodyPr>
          <a:lstStyle/>
          <a:p>
            <a:r>
              <a:rPr lang="en-US" sz="2800">
                <a:solidFill>
                  <a:schemeClr val="accent1"/>
                </a:solidFill>
                <a:latin typeface="Corbel" pitchFamily="34" charset="0"/>
              </a:rPr>
              <a:t>PDSA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025932"/>
          </a:xfrm>
        </p:spPr>
        <p:txBody>
          <a:bodyPr>
            <a:normAutofit/>
          </a:bodyPr>
          <a:lstStyle/>
          <a:p>
            <a:pPr algn="l"/>
            <a:r>
              <a:rPr lang="en-US" sz="2400" dirty="0"/>
              <a:t> </a:t>
            </a:r>
            <a:r>
              <a:rPr lang="en-US" sz="2400" b="1" dirty="0"/>
              <a:t>Affinity Diagram</a:t>
            </a:r>
            <a:endParaRPr lang="en-US" sz="2400" dirty="0"/>
          </a:p>
        </p:txBody>
      </p:sp>
      <p:pic>
        <p:nvPicPr>
          <p:cNvPr id="4" name="Content Placeholder 3" descr="Affinity-diagram-final.jpg"/>
          <p:cNvPicPr>
            <a:picLocks noGrp="1" noChangeAspect="1"/>
          </p:cNvPicPr>
          <p:nvPr>
            <p:ph idx="1"/>
          </p:nvPr>
        </p:nvPicPr>
        <p:blipFill>
          <a:blip r:embed="rId2">
            <a:extLst>
              <a:ext uri="{28A0092B-C50C-407E-A947-70E740481C1C}">
                <a14:useLocalDpi xmlns:a14="http://schemas.microsoft.com/office/drawing/2010/main" val="0"/>
              </a:ext>
            </a:extLst>
          </a:blip>
          <a:srcRect t="6555" b="6555"/>
          <a:stretch>
            <a:fillRect/>
          </a:stretch>
        </p:blipFill>
        <p:spPr>
          <a:xfrm>
            <a:off x="457200" y="2097123"/>
            <a:ext cx="8229600" cy="4525963"/>
          </a:xfrm>
        </p:spPr>
      </p:pic>
      <p:sp>
        <p:nvSpPr>
          <p:cNvPr id="5" name="TextBox 4"/>
          <p:cNvSpPr txBox="1"/>
          <p:nvPr/>
        </p:nvSpPr>
        <p:spPr>
          <a:xfrm>
            <a:off x="165668" y="6272159"/>
            <a:ext cx="7712805" cy="369332"/>
          </a:xfrm>
          <a:prstGeom prst="rect">
            <a:avLst/>
          </a:prstGeom>
          <a:noFill/>
        </p:spPr>
        <p:txBody>
          <a:bodyPr wrap="square" rtlCol="0">
            <a:spAutoFit/>
          </a:bodyPr>
          <a:lstStyle/>
          <a:p>
            <a:r>
              <a:rPr lang="en-US" dirty="0">
                <a:hlinkClick r:id="rId3"/>
              </a:rPr>
              <a:t>http://www.mindtools.com/pages/article/newTMC_86.htm</a:t>
            </a:r>
            <a:r>
              <a:rPr lang="en-US" dirty="0"/>
              <a:t>  Retrieved 12/31/14</a:t>
            </a:r>
          </a:p>
        </p:txBody>
      </p:sp>
    </p:spTree>
    <p:extLst>
      <p:ext uri="{BB962C8B-B14F-4D97-AF65-F5344CB8AC3E}">
        <p14:creationId xmlns:p14="http://schemas.microsoft.com/office/powerpoint/2010/main" val="24300514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a:solidFill>
                  <a:schemeClr val="accent1">
                    <a:satMod val="150000"/>
                  </a:schemeClr>
                </a:solidFill>
              </a:rPr>
              <a:t>Affinity Diagram</a:t>
            </a:r>
          </a:p>
        </p:txBody>
      </p:sp>
      <p:sp>
        <p:nvSpPr>
          <p:cNvPr id="3" name="Content Placeholder 2"/>
          <p:cNvSpPr>
            <a:spLocks noGrp="1"/>
          </p:cNvSpPr>
          <p:nvPr>
            <p:ph idx="1"/>
          </p:nvPr>
        </p:nvSpPr>
        <p:spPr/>
        <p:txBody>
          <a:bodyPr rtlCol="0">
            <a:normAutofit fontScale="92500" lnSpcReduction="20000"/>
          </a:bodyPr>
          <a:lstStyle/>
          <a:p>
            <a:pPr marL="438912" indent="-320040" eaLnBrk="1" fontAlgn="auto" hangingPunct="1">
              <a:spcBef>
                <a:spcPts val="0"/>
              </a:spcBef>
              <a:spcAft>
                <a:spcPts val="0"/>
              </a:spcAft>
              <a:buFont typeface="Wingdings 2"/>
              <a:buChar char=""/>
              <a:defRPr/>
            </a:pPr>
            <a:r>
              <a:rPr lang="en-US" dirty="0"/>
              <a:t>Case Study</a:t>
            </a:r>
          </a:p>
          <a:p>
            <a:pPr marL="731520" lvl="1" indent="-274320" eaLnBrk="1" fontAlgn="auto" hangingPunct="1">
              <a:spcAft>
                <a:spcPts val="0"/>
              </a:spcAft>
              <a:buFont typeface="Wingdings"/>
              <a:buChar char=""/>
              <a:defRPr/>
            </a:pPr>
            <a:r>
              <a:rPr lang="en-US" dirty="0"/>
              <a:t> Individually write on a Post-it what you believe is the number one reason why I</a:t>
            </a:r>
            <a:r>
              <a:rPr lang="en-US" u="sng" dirty="0"/>
              <a:t>ndividuals arrive late at work.</a:t>
            </a:r>
          </a:p>
          <a:p>
            <a:pPr marL="731520" lvl="1" indent="-274320" eaLnBrk="1" fontAlgn="auto" hangingPunct="1">
              <a:spcAft>
                <a:spcPts val="0"/>
              </a:spcAft>
              <a:buFont typeface="Wingdings"/>
              <a:buChar char=""/>
              <a:defRPr/>
            </a:pPr>
            <a:r>
              <a:rPr lang="en-US" dirty="0"/>
              <a:t>Individually post your idea on the board. </a:t>
            </a:r>
          </a:p>
          <a:p>
            <a:pPr marL="731520" lvl="1" indent="-274320" eaLnBrk="1" fontAlgn="auto" hangingPunct="1">
              <a:spcAft>
                <a:spcPts val="0"/>
              </a:spcAft>
              <a:buFont typeface="Wingdings"/>
              <a:buChar char=""/>
              <a:defRPr/>
            </a:pPr>
            <a:r>
              <a:rPr lang="en-US" dirty="0"/>
              <a:t>Read the other posts already posted </a:t>
            </a:r>
          </a:p>
          <a:p>
            <a:pPr marL="731520" lvl="1" indent="-274320" eaLnBrk="1" fontAlgn="auto" hangingPunct="1">
              <a:spcAft>
                <a:spcPts val="0"/>
              </a:spcAft>
              <a:buFont typeface="Wingdings"/>
              <a:buChar char=""/>
              <a:defRPr/>
            </a:pPr>
            <a:r>
              <a:rPr lang="en-US" dirty="0"/>
              <a:t>Place your Post-it idea next to other ideas that are similar to yours, or if there is not another post similar to yours, start a new grouping.</a:t>
            </a:r>
          </a:p>
          <a:p>
            <a:pPr marL="731520" lvl="1" indent="-274320" eaLnBrk="1" fontAlgn="auto" hangingPunct="1">
              <a:spcAft>
                <a:spcPts val="0"/>
              </a:spcAft>
              <a:buFont typeface="Wingdings"/>
              <a:buChar char=""/>
              <a:defRPr/>
            </a:pPr>
            <a:r>
              <a:rPr lang="en-US" dirty="0"/>
              <a:t>After everyone has posted, determine header for each group</a:t>
            </a:r>
          </a:p>
          <a:p>
            <a:pPr marL="731520" lvl="1" indent="-274320" eaLnBrk="1" fontAlgn="auto" hangingPunct="1">
              <a:spcAft>
                <a:spcPts val="0"/>
              </a:spcAft>
              <a:buFont typeface="Wingdings"/>
              <a:buChar char=""/>
              <a:defRPr/>
            </a:pPr>
            <a:r>
              <a:rPr lang="en-US" dirty="0"/>
              <a:t>Record affinity headers in your student supplement .</a:t>
            </a:r>
          </a:p>
          <a:p>
            <a:pPr marL="438912" indent="-320040" eaLnBrk="1" fontAlgn="auto" hangingPunct="1">
              <a:spcBef>
                <a:spcPts val="0"/>
              </a:spcBef>
              <a:spcAft>
                <a:spcPts val="0"/>
              </a:spcAft>
              <a:buFont typeface="Wingdings 2"/>
              <a:buChar char=""/>
              <a:defRPr/>
            </a:pP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a:solidFill>
                  <a:schemeClr val="accent1">
                    <a:satMod val="150000"/>
                  </a:schemeClr>
                </a:solidFill>
              </a:rPr>
              <a:t>Benefits of Affinity Diagram</a:t>
            </a:r>
          </a:p>
        </p:txBody>
      </p:sp>
      <p:sp>
        <p:nvSpPr>
          <p:cNvPr id="192514" name="Content Placeholder 2"/>
          <p:cNvSpPr>
            <a:spLocks noGrp="1"/>
          </p:cNvSpPr>
          <p:nvPr>
            <p:ph idx="1"/>
          </p:nvPr>
        </p:nvSpPr>
        <p:spPr/>
        <p:txBody>
          <a:bodyPr/>
          <a:lstStyle/>
          <a:p>
            <a:pPr eaLnBrk="1" hangingPunct="1">
              <a:buFont typeface="Arial" charset="0"/>
              <a:buChar char="•"/>
            </a:pPr>
            <a:r>
              <a:rPr lang="en-US" dirty="0"/>
              <a:t>Large group brainstorming completed in just a few minutes</a:t>
            </a:r>
          </a:p>
          <a:p>
            <a:pPr eaLnBrk="1" hangingPunct="1">
              <a:buFont typeface="Arial" charset="0"/>
              <a:buChar char="•"/>
            </a:pPr>
            <a:r>
              <a:rPr lang="en-US" dirty="0"/>
              <a:t>Ideas organized by individuals</a:t>
            </a:r>
          </a:p>
          <a:p>
            <a:pPr eaLnBrk="1" hangingPunct="1">
              <a:buFont typeface="Arial" charset="0"/>
              <a:buChar char="•"/>
            </a:pPr>
            <a:r>
              <a:rPr lang="en-US" dirty="0"/>
              <a:t>Everyone participates</a:t>
            </a:r>
          </a:p>
          <a:p>
            <a:pPr eaLnBrk="1" hangingPunct="1">
              <a:buFont typeface="Arial" charset="0"/>
              <a:buChar char="•"/>
            </a:pPr>
            <a:r>
              <a:rPr lang="en-US" dirty="0"/>
              <a:t>Ranking of ideas are visual based on number of Post-its per grouping</a:t>
            </a:r>
          </a:p>
          <a:p>
            <a:pPr eaLnBrk="1" hangingPunct="1">
              <a:buFont typeface="Arial" charset="0"/>
              <a:buChar char="•"/>
            </a:pPr>
            <a:r>
              <a:rPr lang="en-US" dirty="0"/>
              <a:t>Anonymous </a:t>
            </a:r>
          </a:p>
          <a:p>
            <a:pPr eaLnBrk="1" hangingPunct="1">
              <a:buFont typeface="Arial" charset="0"/>
              <a:buChar char="•"/>
            </a:pP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228600"/>
            <a:ext cx="6248400" cy="978408"/>
          </a:xfrm>
        </p:spPr>
        <p:txBody>
          <a:bodyPr>
            <a:noAutofit/>
          </a:bodyPr>
          <a:lstStyle/>
          <a:p>
            <a:pPr eaLnBrk="1" fontAlgn="auto" hangingPunct="1">
              <a:spcAft>
                <a:spcPts val="0"/>
              </a:spcAft>
              <a:defRPr/>
            </a:pPr>
            <a:r>
              <a:rPr lang="en-US" sz="4400" dirty="0">
                <a:solidFill>
                  <a:schemeClr val="accent1">
                    <a:satMod val="150000"/>
                  </a:schemeClr>
                </a:solidFill>
              </a:rPr>
              <a:t>Cause and Effect/Fishbone </a:t>
            </a:r>
          </a:p>
        </p:txBody>
      </p:sp>
      <p:sp>
        <p:nvSpPr>
          <p:cNvPr id="194562" name="Content Placeholder 2"/>
          <p:cNvSpPr>
            <a:spLocks noGrp="1"/>
          </p:cNvSpPr>
          <p:nvPr>
            <p:ph idx="1"/>
          </p:nvPr>
        </p:nvSpPr>
        <p:spPr>
          <a:xfrm>
            <a:off x="2971800" y="1752600"/>
            <a:ext cx="5921375" cy="4559300"/>
          </a:xfrm>
        </p:spPr>
        <p:txBody>
          <a:bodyPr/>
          <a:lstStyle/>
          <a:p>
            <a:pPr lvl="1" eaLnBrk="1" hangingPunct="1"/>
            <a:r>
              <a:rPr lang="en-US"/>
              <a:t>Brainstorming tool to identify root causes</a:t>
            </a:r>
          </a:p>
          <a:p>
            <a:pPr lvl="1" eaLnBrk="1" hangingPunct="1"/>
            <a:r>
              <a:rPr lang="en-US"/>
              <a:t>Ask why five times</a:t>
            </a:r>
          </a:p>
          <a:p>
            <a:pPr lvl="1" eaLnBrk="1" hangingPunct="1">
              <a:buFont typeface="Wingdings" pitchFamily="2" charset="2"/>
              <a:buNone/>
            </a:pPr>
            <a:endParaRPr lang="en-US"/>
          </a:p>
        </p:txBody>
      </p:sp>
      <p:sp>
        <p:nvSpPr>
          <p:cNvPr id="194563" name="Text Placeholder 3"/>
          <p:cNvSpPr>
            <a:spLocks noGrp="1"/>
          </p:cNvSpPr>
          <p:nvPr>
            <p:ph type="body" sz="half" idx="2"/>
          </p:nvPr>
        </p:nvSpPr>
        <p:spPr>
          <a:xfrm>
            <a:off x="168275" y="1730375"/>
            <a:ext cx="2468563" cy="4572000"/>
          </a:xfrm>
        </p:spPr>
        <p:txBody>
          <a:bodyPr/>
          <a:lstStyle/>
          <a:p>
            <a:pPr eaLnBrk="1" hangingPunct="1"/>
            <a:r>
              <a:rPr lang="en-US"/>
              <a:t>Plan</a:t>
            </a:r>
          </a:p>
          <a:p>
            <a:pPr lvl="1" eaLnBrk="1" hangingPunct="1"/>
            <a:r>
              <a:rPr lang="en-US"/>
              <a:t>Define problem</a:t>
            </a:r>
          </a:p>
          <a:p>
            <a:pPr lvl="1" eaLnBrk="1" hangingPunct="1"/>
            <a:r>
              <a:rPr lang="en-US"/>
              <a:t>Define goals</a:t>
            </a:r>
          </a:p>
          <a:p>
            <a:pPr lvl="1" eaLnBrk="1" hangingPunct="1"/>
            <a:r>
              <a:rPr lang="en-US"/>
              <a:t>Describe existing</a:t>
            </a:r>
          </a:p>
          <a:p>
            <a:pPr lvl="1" eaLnBrk="1" hangingPunct="1"/>
            <a:r>
              <a:rPr lang="en-US" b="1"/>
              <a:t>Generate causes and prioritize causes</a:t>
            </a:r>
          </a:p>
          <a:p>
            <a:pPr lvl="1" eaLnBrk="1" hangingPunct="1"/>
            <a:r>
              <a:rPr lang="en-US"/>
              <a:t>Collect data</a:t>
            </a:r>
          </a:p>
          <a:p>
            <a:pPr lvl="1" eaLnBrk="1" hangingPunct="1"/>
            <a:r>
              <a:rPr lang="en-US"/>
              <a:t>Analyze data using statistical tools</a:t>
            </a:r>
          </a:p>
          <a:p>
            <a:pPr lvl="1" eaLnBrk="1" hangingPunct="1"/>
            <a:r>
              <a:rPr lang="en-US"/>
              <a:t>Identify improvement plan</a:t>
            </a:r>
          </a:p>
          <a:p>
            <a:pPr eaLnBrk="1" hangingPunct="1"/>
            <a:endParaRPr lang="en-US"/>
          </a:p>
        </p:txBody>
      </p:sp>
      <p:sp>
        <p:nvSpPr>
          <p:cNvPr id="194564" name="TextBox 6"/>
          <p:cNvSpPr txBox="1">
            <a:spLocks noChangeArrowheads="1"/>
          </p:cNvSpPr>
          <p:nvPr/>
        </p:nvSpPr>
        <p:spPr bwMode="auto">
          <a:xfrm>
            <a:off x="457200" y="457200"/>
            <a:ext cx="1905000" cy="523875"/>
          </a:xfrm>
          <a:prstGeom prst="rect">
            <a:avLst/>
          </a:prstGeom>
          <a:solidFill>
            <a:schemeClr val="tx1"/>
          </a:solidFill>
          <a:ln w="9525">
            <a:noFill/>
            <a:miter lim="800000"/>
            <a:headEnd/>
            <a:tailEnd/>
          </a:ln>
        </p:spPr>
        <p:txBody>
          <a:bodyPr>
            <a:spAutoFit/>
          </a:bodyPr>
          <a:lstStyle/>
          <a:p>
            <a:r>
              <a:rPr lang="en-US" sz="2800">
                <a:solidFill>
                  <a:schemeClr val="accent1"/>
                </a:solidFill>
                <a:latin typeface="Corbel" pitchFamily="34" charset="0"/>
              </a:rPr>
              <a:t>PDSA</a:t>
            </a:r>
          </a:p>
        </p:txBody>
      </p:sp>
      <p:pic>
        <p:nvPicPr>
          <p:cNvPr id="194565" name="Picture 5" descr="500px-Ishikawa_Fishbone_Diagram_svg.png"/>
          <p:cNvPicPr>
            <a:picLocks noChangeAspect="1"/>
          </p:cNvPicPr>
          <p:nvPr/>
        </p:nvPicPr>
        <p:blipFill>
          <a:blip r:embed="rId3"/>
          <a:srcRect/>
          <a:stretch>
            <a:fillRect/>
          </a:stretch>
        </p:blipFill>
        <p:spPr bwMode="auto">
          <a:xfrm>
            <a:off x="2743200" y="3200400"/>
            <a:ext cx="5808663" cy="3108325"/>
          </a:xfrm>
          <a:prstGeom prst="rect">
            <a:avLst/>
          </a:prstGeom>
          <a:noFill/>
          <a:ln w="9525">
            <a:noFill/>
            <a:miter lim="800000"/>
            <a:headEnd/>
            <a:tailEnd/>
          </a:ln>
        </p:spPr>
      </p:pic>
      <p:sp>
        <p:nvSpPr>
          <p:cNvPr id="194566" name="TextBox 7"/>
          <p:cNvSpPr txBox="1">
            <a:spLocks noChangeArrowheads="1"/>
          </p:cNvSpPr>
          <p:nvPr/>
        </p:nvSpPr>
        <p:spPr bwMode="auto">
          <a:xfrm>
            <a:off x="2133600" y="6400800"/>
            <a:ext cx="6781800" cy="366713"/>
          </a:xfrm>
          <a:prstGeom prst="rect">
            <a:avLst/>
          </a:prstGeom>
          <a:noFill/>
          <a:ln w="9525">
            <a:noFill/>
            <a:miter lim="800000"/>
            <a:headEnd/>
            <a:tailEnd/>
          </a:ln>
        </p:spPr>
        <p:txBody>
          <a:bodyPr>
            <a:spAutoFit/>
          </a:bodyPr>
          <a:lstStyle/>
          <a:p>
            <a:r>
              <a:rPr lang="en-US">
                <a:latin typeface="Corbel" pitchFamily="34" charset="0"/>
                <a:hlinkClick r:id="rId4"/>
              </a:rPr>
              <a:t>http://en.wikipedia.org/wiki/File:Ishikawa_Fishbone_Diagram.svg</a:t>
            </a:r>
            <a:endParaRPr lang="en-US">
              <a:latin typeface="Corbel"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eaLnBrk="1" fontAlgn="auto" hangingPunct="1">
              <a:spcAft>
                <a:spcPts val="0"/>
              </a:spcAft>
              <a:defRPr/>
            </a:pPr>
            <a:r>
              <a:rPr lang="en-US" dirty="0">
                <a:solidFill>
                  <a:schemeClr val="accent1">
                    <a:satMod val="150000"/>
                  </a:schemeClr>
                </a:solidFill>
              </a:rPr>
              <a:t>Cause and Effect/Fishbone</a:t>
            </a:r>
          </a:p>
        </p:txBody>
      </p:sp>
      <p:sp>
        <p:nvSpPr>
          <p:cNvPr id="270338" name="Content Placeholder 5"/>
          <p:cNvSpPr>
            <a:spLocks noGrp="1"/>
          </p:cNvSpPr>
          <p:nvPr>
            <p:ph idx="1"/>
          </p:nvPr>
        </p:nvSpPr>
        <p:spPr/>
        <p:txBody>
          <a:bodyPr/>
          <a:lstStyle/>
          <a:p>
            <a:pPr eaLnBrk="1" hangingPunct="1"/>
            <a:r>
              <a:rPr lang="en-US" dirty="0"/>
              <a:t>Case Study</a:t>
            </a:r>
          </a:p>
          <a:p>
            <a:pPr lvl="1" eaLnBrk="1" hangingPunct="1"/>
            <a:r>
              <a:rPr lang="en-US" dirty="0"/>
              <a:t>Complete a Cause and Effect  for </a:t>
            </a:r>
            <a:r>
              <a:rPr lang="en-US" u="sng" dirty="0"/>
              <a:t>Individuals arriving late at work</a:t>
            </a:r>
            <a:r>
              <a:rPr lang="en-US" dirty="0"/>
              <a:t> in your student supplement.</a:t>
            </a:r>
            <a:endParaRPr lang="en-US" u="sng"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a:solidFill>
                  <a:schemeClr val="accent1">
                    <a:satMod val="150000"/>
                  </a:schemeClr>
                </a:solidFill>
              </a:rPr>
              <a:t>Benefits of Cause and Effect</a:t>
            </a:r>
          </a:p>
        </p:txBody>
      </p:sp>
      <p:sp>
        <p:nvSpPr>
          <p:cNvPr id="198658" name="Content Placeholder 2"/>
          <p:cNvSpPr>
            <a:spLocks noGrp="1"/>
          </p:cNvSpPr>
          <p:nvPr>
            <p:ph idx="1"/>
          </p:nvPr>
        </p:nvSpPr>
        <p:spPr/>
        <p:txBody>
          <a:bodyPr/>
          <a:lstStyle/>
          <a:p>
            <a:pPr eaLnBrk="1" hangingPunct="1"/>
            <a:r>
              <a:rPr lang="en-US"/>
              <a:t>Visual of causes and effect</a:t>
            </a:r>
          </a:p>
          <a:p>
            <a:pPr eaLnBrk="1" hangingPunct="1"/>
            <a:r>
              <a:rPr lang="en-US"/>
              <a:t>Promotes understanding of causes</a:t>
            </a:r>
          </a:p>
          <a:p>
            <a:pPr eaLnBrk="1" hangingPunct="1"/>
            <a:r>
              <a:rPr lang="en-US"/>
              <a:t>Group or team activity</a:t>
            </a:r>
          </a:p>
          <a:p>
            <a:pPr eaLnBrk="1" hangingPunct="1"/>
            <a:r>
              <a:rPr lang="en-US"/>
              <a:t>Assists in identifying root cause through asking why 5 times</a:t>
            </a:r>
          </a:p>
          <a:p>
            <a:pPr eaLnBrk="1" hangingPunct="1"/>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228600"/>
            <a:ext cx="6248400" cy="978408"/>
          </a:xfrm>
        </p:spPr>
        <p:txBody>
          <a:bodyPr>
            <a:noAutofit/>
          </a:bodyPr>
          <a:lstStyle/>
          <a:p>
            <a:pPr eaLnBrk="1" fontAlgn="auto" hangingPunct="1">
              <a:spcAft>
                <a:spcPts val="0"/>
              </a:spcAft>
              <a:defRPr/>
            </a:pPr>
            <a:r>
              <a:rPr lang="en-US" sz="4400" dirty="0">
                <a:solidFill>
                  <a:schemeClr val="accent1">
                    <a:satMod val="150000"/>
                  </a:schemeClr>
                </a:solidFill>
              </a:rPr>
              <a:t>Interrelationship Digraph</a:t>
            </a:r>
          </a:p>
        </p:txBody>
      </p:sp>
      <p:sp>
        <p:nvSpPr>
          <p:cNvPr id="3" name="Content Placeholder 2"/>
          <p:cNvSpPr>
            <a:spLocks noGrp="1"/>
          </p:cNvSpPr>
          <p:nvPr>
            <p:ph idx="1"/>
          </p:nvPr>
        </p:nvSpPr>
        <p:spPr>
          <a:xfrm>
            <a:off x="1981200" y="1752600"/>
            <a:ext cx="3124200" cy="4559300"/>
          </a:xfrm>
        </p:spPr>
        <p:txBody>
          <a:bodyPr rtlCol="0">
            <a:normAutofit lnSpcReduction="10000"/>
          </a:bodyPr>
          <a:lstStyle/>
          <a:p>
            <a:pPr marL="731520" lvl="1" indent="-274320" eaLnBrk="1" fontAlgn="auto" hangingPunct="1">
              <a:spcAft>
                <a:spcPts val="0"/>
              </a:spcAft>
              <a:buFont typeface="Wingdings"/>
              <a:buChar char=""/>
              <a:defRPr/>
            </a:pPr>
            <a:r>
              <a:rPr lang="en-US" dirty="0"/>
              <a:t>A visual diagram that helps differentiate between causes and effects</a:t>
            </a:r>
          </a:p>
          <a:p>
            <a:pPr marL="731520" lvl="1" indent="-274320" eaLnBrk="1" fontAlgn="auto" hangingPunct="1">
              <a:spcAft>
                <a:spcPts val="0"/>
              </a:spcAft>
              <a:buFont typeface="Wingdings"/>
              <a:buChar char=""/>
              <a:defRPr/>
            </a:pPr>
            <a:r>
              <a:rPr lang="en-US" dirty="0"/>
              <a:t>A systematic way to discuss and analyze causes</a:t>
            </a:r>
          </a:p>
        </p:txBody>
      </p:sp>
      <p:sp>
        <p:nvSpPr>
          <p:cNvPr id="199683" name="Text Placeholder 3"/>
          <p:cNvSpPr>
            <a:spLocks noGrp="1"/>
          </p:cNvSpPr>
          <p:nvPr>
            <p:ph type="body" sz="half" idx="2"/>
          </p:nvPr>
        </p:nvSpPr>
        <p:spPr>
          <a:xfrm>
            <a:off x="168275" y="1730375"/>
            <a:ext cx="2468563" cy="4572000"/>
          </a:xfrm>
        </p:spPr>
        <p:txBody>
          <a:bodyPr/>
          <a:lstStyle/>
          <a:p>
            <a:pPr eaLnBrk="1" hangingPunct="1"/>
            <a:r>
              <a:rPr lang="en-US"/>
              <a:t>Plan</a:t>
            </a:r>
          </a:p>
          <a:p>
            <a:pPr lvl="1" eaLnBrk="1" hangingPunct="1"/>
            <a:r>
              <a:rPr lang="en-US"/>
              <a:t>Define problem</a:t>
            </a:r>
          </a:p>
          <a:p>
            <a:pPr lvl="1" eaLnBrk="1" hangingPunct="1"/>
            <a:r>
              <a:rPr lang="en-US"/>
              <a:t>Define goals</a:t>
            </a:r>
          </a:p>
          <a:p>
            <a:pPr lvl="1" eaLnBrk="1" hangingPunct="1"/>
            <a:r>
              <a:rPr lang="en-US"/>
              <a:t>Describe existing</a:t>
            </a:r>
          </a:p>
          <a:p>
            <a:pPr lvl="1" eaLnBrk="1" hangingPunct="1"/>
            <a:r>
              <a:rPr lang="en-US" b="1"/>
              <a:t>Generate causes and prioritize causes</a:t>
            </a:r>
          </a:p>
          <a:p>
            <a:pPr lvl="1" eaLnBrk="1" hangingPunct="1"/>
            <a:r>
              <a:rPr lang="en-US"/>
              <a:t>Collect data</a:t>
            </a:r>
          </a:p>
          <a:p>
            <a:pPr lvl="1" eaLnBrk="1" hangingPunct="1"/>
            <a:r>
              <a:rPr lang="en-US"/>
              <a:t>Analyze data using statistical tools</a:t>
            </a:r>
          </a:p>
          <a:p>
            <a:pPr lvl="1" eaLnBrk="1" hangingPunct="1"/>
            <a:r>
              <a:rPr lang="en-US"/>
              <a:t>Identify improvement plan</a:t>
            </a:r>
          </a:p>
          <a:p>
            <a:pPr eaLnBrk="1" hangingPunct="1"/>
            <a:endParaRPr lang="en-US"/>
          </a:p>
        </p:txBody>
      </p:sp>
      <p:sp>
        <p:nvSpPr>
          <p:cNvPr id="199684" name="TextBox 6"/>
          <p:cNvSpPr txBox="1">
            <a:spLocks noChangeArrowheads="1"/>
          </p:cNvSpPr>
          <p:nvPr/>
        </p:nvSpPr>
        <p:spPr bwMode="auto">
          <a:xfrm>
            <a:off x="457200" y="533400"/>
            <a:ext cx="1905000" cy="523875"/>
          </a:xfrm>
          <a:prstGeom prst="rect">
            <a:avLst/>
          </a:prstGeom>
          <a:solidFill>
            <a:schemeClr val="tx1"/>
          </a:solidFill>
          <a:ln w="9525">
            <a:noFill/>
            <a:miter lim="800000"/>
            <a:headEnd/>
            <a:tailEnd/>
          </a:ln>
        </p:spPr>
        <p:txBody>
          <a:bodyPr>
            <a:spAutoFit/>
          </a:bodyPr>
          <a:lstStyle/>
          <a:p>
            <a:r>
              <a:rPr lang="en-US" sz="2800">
                <a:solidFill>
                  <a:schemeClr val="accent1"/>
                </a:solidFill>
                <a:latin typeface="Corbel" pitchFamily="34" charset="0"/>
              </a:rPr>
              <a:t>PDSA</a:t>
            </a:r>
          </a:p>
        </p:txBody>
      </p:sp>
      <p:pic>
        <p:nvPicPr>
          <p:cNvPr id="199685" name="Picture 8" descr="IDsurrounds2.jpg"/>
          <p:cNvPicPr>
            <a:picLocks noChangeAspect="1"/>
          </p:cNvPicPr>
          <p:nvPr/>
        </p:nvPicPr>
        <p:blipFill>
          <a:blip r:embed="rId3"/>
          <a:srcRect/>
          <a:stretch>
            <a:fillRect/>
          </a:stretch>
        </p:blipFill>
        <p:spPr bwMode="auto">
          <a:xfrm>
            <a:off x="4876800" y="1600200"/>
            <a:ext cx="4267200" cy="4876800"/>
          </a:xfrm>
          <a:prstGeom prst="rect">
            <a:avLst/>
          </a:prstGeom>
          <a:noFill/>
          <a:ln w="9525">
            <a:noFill/>
            <a:miter lim="800000"/>
            <a:headEnd/>
            <a:tailEnd/>
          </a:ln>
        </p:spPr>
      </p:pic>
      <p:sp>
        <p:nvSpPr>
          <p:cNvPr id="199686" name="TextBox 9"/>
          <p:cNvSpPr txBox="1">
            <a:spLocks noChangeArrowheads="1"/>
          </p:cNvSpPr>
          <p:nvPr/>
        </p:nvSpPr>
        <p:spPr bwMode="auto">
          <a:xfrm>
            <a:off x="1143000" y="6248400"/>
            <a:ext cx="7010400" cy="369888"/>
          </a:xfrm>
          <a:prstGeom prst="rect">
            <a:avLst/>
          </a:prstGeom>
          <a:noFill/>
          <a:ln w="9525">
            <a:noFill/>
            <a:miter lim="800000"/>
            <a:headEnd/>
            <a:tailEnd/>
          </a:ln>
        </p:spPr>
        <p:txBody>
          <a:bodyPr>
            <a:spAutoFit/>
          </a:bodyPr>
          <a:lstStyle/>
          <a:p>
            <a:r>
              <a:rPr lang="en-US">
                <a:latin typeface="Corbel" pitchFamily="34" charset="0"/>
                <a:hlinkClick r:id="rId4" action="ppaction://hlinkfile"/>
              </a:rPr>
              <a:t>http://www.qicbok.com/tools/images/TQMimages/IDsurrounds2.jpg</a:t>
            </a:r>
            <a:endParaRPr lang="en-US">
              <a:latin typeface="Corbel"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a:solidFill>
                  <a:schemeClr val="accent1">
                    <a:satMod val="150000"/>
                  </a:schemeClr>
                </a:solidFill>
              </a:rPr>
              <a:t>Interrelationship Digraph</a:t>
            </a:r>
          </a:p>
        </p:txBody>
      </p:sp>
      <p:sp>
        <p:nvSpPr>
          <p:cNvPr id="201730" name="Content Placeholder 2"/>
          <p:cNvSpPr>
            <a:spLocks noGrp="1"/>
          </p:cNvSpPr>
          <p:nvPr>
            <p:ph idx="1"/>
          </p:nvPr>
        </p:nvSpPr>
        <p:spPr/>
        <p:txBody>
          <a:bodyPr/>
          <a:lstStyle/>
          <a:p>
            <a:pPr eaLnBrk="1" hangingPunct="1"/>
            <a:r>
              <a:rPr lang="en-US" dirty="0"/>
              <a:t>Case Study</a:t>
            </a:r>
          </a:p>
          <a:p>
            <a:pPr lvl="1" eaLnBrk="1" hangingPunct="1"/>
            <a:r>
              <a:rPr lang="en-US" sz="2400" dirty="0"/>
              <a:t>Refine Affinity headers based Cause and Effect exercise</a:t>
            </a:r>
          </a:p>
          <a:p>
            <a:pPr lvl="1" eaLnBrk="1" hangingPunct="1"/>
            <a:r>
              <a:rPr lang="en-US" sz="2400" dirty="0"/>
              <a:t>Place Post-it headers in a circle</a:t>
            </a:r>
          </a:p>
          <a:p>
            <a:pPr lvl="1" eaLnBrk="1" hangingPunct="1"/>
            <a:r>
              <a:rPr lang="en-US" sz="2400" dirty="0"/>
              <a:t> Gain </a:t>
            </a:r>
            <a:r>
              <a:rPr lang="en-US" sz="2400" b="1" dirty="0"/>
              <a:t>consensus</a:t>
            </a:r>
            <a:r>
              <a:rPr lang="en-US" sz="2400" dirty="0"/>
              <a:t> on whether arrows go in or out</a:t>
            </a:r>
          </a:p>
          <a:p>
            <a:pPr lvl="1" eaLnBrk="1" hangingPunct="1"/>
            <a:r>
              <a:rPr lang="en-US" sz="2400" dirty="0"/>
              <a:t>Only one directional arrow can be draw between two headers</a:t>
            </a:r>
          </a:p>
          <a:p>
            <a:pPr lvl="1" eaLnBrk="1" hangingPunct="1"/>
            <a:r>
              <a:rPr lang="en-US" sz="2400" dirty="0"/>
              <a:t>Complete digraph in student </a:t>
            </a:r>
          </a:p>
          <a:p>
            <a:pPr marL="457200" lvl="1" indent="0" eaLnBrk="1" hangingPunct="1">
              <a:buNone/>
            </a:pPr>
            <a:r>
              <a:rPr lang="en-US" sz="2400" dirty="0"/>
              <a:t>     supplement</a:t>
            </a:r>
          </a:p>
        </p:txBody>
      </p:sp>
      <p:sp>
        <p:nvSpPr>
          <p:cNvPr id="4" name="Rounded Rectangle 3"/>
          <p:cNvSpPr/>
          <p:nvPr/>
        </p:nvSpPr>
        <p:spPr>
          <a:xfrm>
            <a:off x="5791200" y="4495800"/>
            <a:ext cx="1219200" cy="762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A</a:t>
            </a:r>
          </a:p>
        </p:txBody>
      </p:sp>
      <p:sp>
        <p:nvSpPr>
          <p:cNvPr id="5" name="Rounded Rectangle 4"/>
          <p:cNvSpPr/>
          <p:nvPr/>
        </p:nvSpPr>
        <p:spPr>
          <a:xfrm>
            <a:off x="7162800" y="5486400"/>
            <a:ext cx="12192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B</a:t>
            </a:r>
          </a:p>
        </p:txBody>
      </p:sp>
      <p:sp>
        <p:nvSpPr>
          <p:cNvPr id="10" name="Rounded Rectangle 9"/>
          <p:cNvSpPr/>
          <p:nvPr/>
        </p:nvSpPr>
        <p:spPr>
          <a:xfrm>
            <a:off x="4648200" y="5410200"/>
            <a:ext cx="12954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C</a:t>
            </a:r>
          </a:p>
        </p:txBody>
      </p:sp>
      <p:cxnSp>
        <p:nvCxnSpPr>
          <p:cNvPr id="12" name="Straight Arrow Connector 11"/>
          <p:cNvCxnSpPr/>
          <p:nvPr/>
        </p:nvCxnSpPr>
        <p:spPr>
          <a:xfrm rot="5400000" flipH="1" flipV="1">
            <a:off x="5276850" y="4857750"/>
            <a:ext cx="495300" cy="381000"/>
          </a:xfrm>
          <a:prstGeom prst="straightConnector1">
            <a:avLst/>
          </a:prstGeom>
          <a:ln>
            <a:solidFill>
              <a:schemeClr val="accent3"/>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7010400" y="4953000"/>
            <a:ext cx="533400" cy="381000"/>
          </a:xfrm>
          <a:prstGeom prst="straightConnector1">
            <a:avLst/>
          </a:prstGeom>
          <a:ln>
            <a:solidFill>
              <a:schemeClr val="accent3"/>
            </a:solidFill>
            <a:tailEnd type="arrow"/>
          </a:ln>
        </p:spPr>
        <p:style>
          <a:lnRef idx="1">
            <a:schemeClr val="accent1"/>
          </a:lnRef>
          <a:fillRef idx="0">
            <a:schemeClr val="accent1"/>
          </a:fillRef>
          <a:effectRef idx="0">
            <a:schemeClr val="accent1"/>
          </a:effectRef>
          <a:fontRef idx="minor">
            <a:schemeClr val="tx1"/>
          </a:fontRef>
        </p:style>
      </p:cxnSp>
      <p:sp>
        <p:nvSpPr>
          <p:cNvPr id="201736" name="TextBox 19"/>
          <p:cNvSpPr txBox="1">
            <a:spLocks noChangeArrowheads="1"/>
          </p:cNvSpPr>
          <p:nvPr/>
        </p:nvSpPr>
        <p:spPr bwMode="auto">
          <a:xfrm>
            <a:off x="762000" y="5486400"/>
            <a:ext cx="3124200" cy="646113"/>
          </a:xfrm>
          <a:prstGeom prst="rect">
            <a:avLst/>
          </a:prstGeom>
          <a:noFill/>
          <a:ln w="9525">
            <a:noFill/>
            <a:miter lim="800000"/>
            <a:headEnd/>
            <a:tailEnd/>
          </a:ln>
        </p:spPr>
        <p:txBody>
          <a:bodyPr>
            <a:spAutoFit/>
          </a:bodyPr>
          <a:lstStyle/>
          <a:p>
            <a:r>
              <a:rPr lang="en-US" dirty="0">
                <a:latin typeface="Corbel" pitchFamily="34" charset="0"/>
              </a:rPr>
              <a:t>No two headed arrows. A can not be a cause and effect of C</a:t>
            </a:r>
          </a:p>
        </p:txBody>
      </p:sp>
      <p:sp>
        <p:nvSpPr>
          <p:cNvPr id="201737" name="TextBox 20"/>
          <p:cNvSpPr txBox="1">
            <a:spLocks noChangeArrowheads="1"/>
          </p:cNvSpPr>
          <p:nvPr/>
        </p:nvSpPr>
        <p:spPr bwMode="auto">
          <a:xfrm>
            <a:off x="4953000" y="6096000"/>
            <a:ext cx="3657600" cy="646113"/>
          </a:xfrm>
          <a:prstGeom prst="rect">
            <a:avLst/>
          </a:prstGeom>
          <a:noFill/>
          <a:ln w="9525">
            <a:noFill/>
            <a:miter lim="800000"/>
            <a:headEnd/>
            <a:tailEnd/>
          </a:ln>
        </p:spPr>
        <p:txBody>
          <a:bodyPr>
            <a:spAutoFit/>
          </a:bodyPr>
          <a:lstStyle/>
          <a:p>
            <a:r>
              <a:rPr lang="en-US" dirty="0">
                <a:latin typeface="Corbel" pitchFamily="34" charset="0"/>
              </a:rPr>
              <a:t>Header A is the cause or driver of B, B is the effect or outcome</a:t>
            </a:r>
          </a:p>
        </p:txBody>
      </p:sp>
      <p:cxnSp>
        <p:nvCxnSpPr>
          <p:cNvPr id="6" name="Straight Arrow Connector 5"/>
          <p:cNvCxnSpPr/>
          <p:nvPr/>
        </p:nvCxnSpPr>
        <p:spPr>
          <a:xfrm flipV="1">
            <a:off x="3668486" y="5048250"/>
            <a:ext cx="1665514" cy="5810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458200" cy="1252728"/>
          </a:xfrm>
        </p:spPr>
        <p:txBody>
          <a:bodyPr>
            <a:normAutofit fontScale="90000"/>
          </a:bodyPr>
          <a:lstStyle/>
          <a:p>
            <a:pPr eaLnBrk="1" fontAlgn="auto" hangingPunct="1">
              <a:spcAft>
                <a:spcPts val="0"/>
              </a:spcAft>
              <a:defRPr/>
            </a:pPr>
            <a:r>
              <a:rPr lang="en-US" dirty="0">
                <a:solidFill>
                  <a:schemeClr val="accent1">
                    <a:satMod val="150000"/>
                  </a:schemeClr>
                </a:solidFill>
              </a:rPr>
              <a:t>Benefits of Interrelationship Digraph</a:t>
            </a:r>
          </a:p>
        </p:txBody>
      </p:sp>
      <p:sp>
        <p:nvSpPr>
          <p:cNvPr id="203778" name="Content Placeholder 2"/>
          <p:cNvSpPr>
            <a:spLocks noGrp="1"/>
          </p:cNvSpPr>
          <p:nvPr>
            <p:ph idx="1"/>
          </p:nvPr>
        </p:nvSpPr>
        <p:spPr/>
        <p:txBody>
          <a:bodyPr/>
          <a:lstStyle/>
          <a:p>
            <a:pPr eaLnBrk="1" hangingPunct="1"/>
            <a:r>
              <a:rPr lang="en-US"/>
              <a:t>Visual of cause and effects</a:t>
            </a:r>
          </a:p>
          <a:p>
            <a:pPr eaLnBrk="1" hangingPunct="1"/>
            <a:r>
              <a:rPr lang="en-US"/>
              <a:t>Promotes understanding of causes</a:t>
            </a:r>
          </a:p>
          <a:p>
            <a:pPr eaLnBrk="1" hangingPunct="1"/>
            <a:r>
              <a:rPr lang="en-US"/>
              <a:t>Group or team activity</a:t>
            </a:r>
          </a:p>
          <a:p>
            <a:pPr eaLnBrk="1" hangingPunct="1"/>
            <a:r>
              <a:rPr lang="en-US"/>
              <a:t>Assists in determining drivers/ causes and outcomes/effects</a:t>
            </a:r>
          </a:p>
          <a:p>
            <a:pPr eaLnBrk="1" hangingPunct="1"/>
            <a:r>
              <a:rPr lang="en-US"/>
              <a:t>Narrows down the number of causes to focus on</a:t>
            </a:r>
          </a:p>
          <a:p>
            <a:pPr eaLnBrk="1" hangingPunct="1"/>
            <a:endParaRPr lang="en-US"/>
          </a:p>
          <a:p>
            <a:pPr eaLnBrk="1" hangingPunct="1"/>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228600"/>
            <a:ext cx="6248400" cy="978408"/>
          </a:xfrm>
        </p:spPr>
        <p:txBody>
          <a:bodyPr>
            <a:noAutofit/>
          </a:bodyPr>
          <a:lstStyle/>
          <a:p>
            <a:pPr eaLnBrk="1" fontAlgn="auto" hangingPunct="1">
              <a:spcAft>
                <a:spcPts val="0"/>
              </a:spcAft>
              <a:defRPr/>
            </a:pPr>
            <a:r>
              <a:rPr lang="en-US" sz="4400" dirty="0">
                <a:solidFill>
                  <a:schemeClr val="accent1">
                    <a:satMod val="150000"/>
                  </a:schemeClr>
                </a:solidFill>
              </a:rPr>
              <a:t>Check sheet</a:t>
            </a:r>
          </a:p>
        </p:txBody>
      </p:sp>
      <p:sp>
        <p:nvSpPr>
          <p:cNvPr id="204802" name="Content Placeholder 2"/>
          <p:cNvSpPr>
            <a:spLocks noGrp="1"/>
          </p:cNvSpPr>
          <p:nvPr>
            <p:ph idx="1"/>
          </p:nvPr>
        </p:nvSpPr>
        <p:spPr>
          <a:xfrm>
            <a:off x="2895600" y="1752600"/>
            <a:ext cx="5410200" cy="4559300"/>
          </a:xfrm>
        </p:spPr>
        <p:txBody>
          <a:bodyPr/>
          <a:lstStyle/>
          <a:p>
            <a:pPr lvl="1" eaLnBrk="1" hangingPunct="1"/>
            <a:r>
              <a:rPr lang="en-US"/>
              <a:t>Systematic way to record and compile data</a:t>
            </a:r>
          </a:p>
          <a:p>
            <a:pPr lvl="1" eaLnBrk="1" hangingPunct="1"/>
            <a:r>
              <a:rPr lang="en-US"/>
              <a:t>Visual tool</a:t>
            </a:r>
          </a:p>
          <a:p>
            <a:pPr lvl="1" eaLnBrk="1" hangingPunct="1"/>
            <a:r>
              <a:rPr lang="en-US"/>
              <a:t>Simple to develop </a:t>
            </a:r>
          </a:p>
          <a:p>
            <a:pPr lvl="1" eaLnBrk="1" hangingPunct="1"/>
            <a:r>
              <a:rPr lang="en-US"/>
              <a:t>Easy to use</a:t>
            </a:r>
          </a:p>
          <a:p>
            <a:pPr lvl="1" eaLnBrk="1" hangingPunct="1"/>
            <a:endParaRPr lang="en-US"/>
          </a:p>
        </p:txBody>
      </p:sp>
      <p:sp>
        <p:nvSpPr>
          <p:cNvPr id="204803" name="Text Placeholder 3"/>
          <p:cNvSpPr>
            <a:spLocks noGrp="1"/>
          </p:cNvSpPr>
          <p:nvPr>
            <p:ph type="body" sz="half" idx="2"/>
          </p:nvPr>
        </p:nvSpPr>
        <p:spPr>
          <a:xfrm>
            <a:off x="168275" y="1730375"/>
            <a:ext cx="2468563" cy="4572000"/>
          </a:xfrm>
        </p:spPr>
        <p:txBody>
          <a:bodyPr/>
          <a:lstStyle/>
          <a:p>
            <a:pPr eaLnBrk="1" hangingPunct="1"/>
            <a:r>
              <a:rPr lang="en-US" dirty="0"/>
              <a:t>Plan</a:t>
            </a:r>
          </a:p>
          <a:p>
            <a:pPr lvl="1" eaLnBrk="1" hangingPunct="1"/>
            <a:r>
              <a:rPr lang="en-US" dirty="0"/>
              <a:t>Define problem</a:t>
            </a:r>
          </a:p>
          <a:p>
            <a:pPr lvl="1" eaLnBrk="1" hangingPunct="1"/>
            <a:r>
              <a:rPr lang="en-US" dirty="0"/>
              <a:t>Define goals</a:t>
            </a:r>
          </a:p>
          <a:p>
            <a:pPr lvl="1" eaLnBrk="1" hangingPunct="1"/>
            <a:r>
              <a:rPr lang="en-US" dirty="0"/>
              <a:t>Describe existing</a:t>
            </a:r>
          </a:p>
          <a:p>
            <a:pPr lvl="1" eaLnBrk="1" hangingPunct="1"/>
            <a:r>
              <a:rPr lang="en-US" dirty="0"/>
              <a:t>Generate causes and prioritize causes</a:t>
            </a:r>
          </a:p>
          <a:p>
            <a:pPr lvl="1" eaLnBrk="1" hangingPunct="1"/>
            <a:r>
              <a:rPr lang="en-US" b="1" dirty="0"/>
              <a:t>Collect data</a:t>
            </a:r>
          </a:p>
          <a:p>
            <a:pPr lvl="1" eaLnBrk="1" hangingPunct="1"/>
            <a:r>
              <a:rPr lang="en-US" dirty="0"/>
              <a:t>Analyze data using statistical tools</a:t>
            </a:r>
          </a:p>
          <a:p>
            <a:pPr lvl="1" eaLnBrk="1" hangingPunct="1"/>
            <a:r>
              <a:rPr lang="en-US" dirty="0"/>
              <a:t>Identify improvement plan</a:t>
            </a:r>
          </a:p>
          <a:p>
            <a:pPr eaLnBrk="1" hangingPunct="1"/>
            <a:endParaRPr lang="en-US" dirty="0"/>
          </a:p>
        </p:txBody>
      </p:sp>
      <p:sp>
        <p:nvSpPr>
          <p:cNvPr id="204804" name="TextBox 6"/>
          <p:cNvSpPr txBox="1">
            <a:spLocks noChangeArrowheads="1"/>
          </p:cNvSpPr>
          <p:nvPr/>
        </p:nvSpPr>
        <p:spPr bwMode="auto">
          <a:xfrm>
            <a:off x="457200" y="457200"/>
            <a:ext cx="1905000" cy="523875"/>
          </a:xfrm>
          <a:prstGeom prst="rect">
            <a:avLst/>
          </a:prstGeom>
          <a:solidFill>
            <a:schemeClr val="tx1"/>
          </a:solidFill>
          <a:ln w="9525">
            <a:noFill/>
            <a:miter lim="800000"/>
            <a:headEnd/>
            <a:tailEnd/>
          </a:ln>
        </p:spPr>
        <p:txBody>
          <a:bodyPr>
            <a:spAutoFit/>
          </a:bodyPr>
          <a:lstStyle/>
          <a:p>
            <a:r>
              <a:rPr lang="en-US" sz="2800">
                <a:solidFill>
                  <a:schemeClr val="accent1"/>
                </a:solidFill>
                <a:latin typeface="Corbel" pitchFamily="34" charset="0"/>
              </a:rPr>
              <a:t>PDSA</a:t>
            </a:r>
          </a:p>
        </p:txBody>
      </p:sp>
      <p:pic>
        <p:nvPicPr>
          <p:cNvPr id="8" name="Picture 7" descr="Check_Sheet.jpg"/>
          <p:cNvPicPr>
            <a:picLocks noChangeAspect="1"/>
          </p:cNvPicPr>
          <p:nvPr/>
        </p:nvPicPr>
        <p:blipFill>
          <a:blip r:embed="rId3"/>
          <a:stretch>
            <a:fillRect/>
          </a:stretch>
        </p:blipFill>
        <p:spPr>
          <a:xfrm>
            <a:off x="2667000" y="4419600"/>
            <a:ext cx="5564188" cy="2076450"/>
          </a:xfrm>
          <a:prstGeom prst="rect">
            <a:avLst/>
          </a:prstGeom>
          <a:solidFill>
            <a:schemeClr val="accent2"/>
          </a:solidFill>
          <a:ln>
            <a:solidFill>
              <a:schemeClr val="accent5"/>
            </a:solidFill>
          </a:ln>
        </p:spPr>
        <p:style>
          <a:lnRef idx="1">
            <a:schemeClr val="accent6"/>
          </a:lnRef>
          <a:fillRef idx="3">
            <a:schemeClr val="accent6"/>
          </a:fillRef>
          <a:effectRef idx="2">
            <a:schemeClr val="accent6"/>
          </a:effectRef>
          <a:fontRef idx="minor">
            <a:schemeClr val="lt1"/>
          </a:fontRef>
        </p:style>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p:cNvSpPr>
          <p:nvPr>
            <p:ph type="title"/>
          </p:nvPr>
        </p:nvSpPr>
        <p:spPr bwMode="auto"/>
        <p:txBody>
          <a:bodyPr wrap="square" tIns="45720" bIns="45720" numCol="1" anchorCtr="0" compatLnSpc="1">
            <a:prstTxWarp prst="textNoShape">
              <a:avLst/>
            </a:prstTxWarp>
          </a:bodyPr>
          <a:lstStyle/>
          <a:p>
            <a:pPr eaLnBrk="1" hangingPunct="1">
              <a:defRPr/>
            </a:pPr>
            <a:r>
              <a:rPr lang="en-US" dirty="0"/>
              <a:t>Check sheet- Cookies Brand A</a:t>
            </a:r>
          </a:p>
        </p:txBody>
      </p:sp>
      <p:graphicFrame>
        <p:nvGraphicFramePr>
          <p:cNvPr id="206920" name="Group 72"/>
          <p:cNvGraphicFramePr>
            <a:graphicFrameLocks noGrp="1"/>
          </p:cNvGraphicFramePr>
          <p:nvPr>
            <p:ph idx="1"/>
          </p:nvPr>
        </p:nvGraphicFramePr>
        <p:xfrm>
          <a:off x="457200" y="1774825"/>
          <a:ext cx="8229600" cy="5041265"/>
        </p:xfrm>
        <a:graphic>
          <a:graphicData uri="http://schemas.openxmlformats.org/drawingml/2006/table">
            <a:tbl>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682625">
                <a:tc>
                  <a:txBody>
                    <a:bodyPr/>
                    <a:lstStyle/>
                    <a:p>
                      <a:pPr marL="119063"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endParaRPr kumimoji="0" lang="en-US" sz="800" b="0" i="0" u="none" strike="noStrike" cap="none" normalizeH="0" baseline="0" dirty="0">
                        <a:ln>
                          <a:noFill/>
                        </a:ln>
                        <a:solidFill>
                          <a:schemeClr val="tx1"/>
                        </a:solidFill>
                        <a:effectLst/>
                        <a:latin typeface="Corbe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19063"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1600" b="0" i="0" u="none" strike="noStrike" cap="none" normalizeH="0" baseline="0">
                          <a:ln>
                            <a:noFill/>
                          </a:ln>
                          <a:solidFill>
                            <a:schemeClr val="tx1"/>
                          </a:solidFill>
                          <a:effectLst/>
                          <a:latin typeface="Corbel" pitchFamily="34" charset="0"/>
                        </a:rPr>
                        <a:t>Count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19063"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1600" b="0" i="0" u="none" strike="noStrike" cap="none" normalizeH="0" baseline="0">
                          <a:ln>
                            <a:noFill/>
                          </a:ln>
                          <a:solidFill>
                            <a:schemeClr val="tx1"/>
                          </a:solidFill>
                          <a:effectLst/>
                          <a:latin typeface="Corbel" pitchFamily="34" charset="0"/>
                        </a:rPr>
                        <a:t>Total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50825">
                <a:tc>
                  <a:txBody>
                    <a:bodyPr/>
                    <a:lstStyle/>
                    <a:p>
                      <a:pPr marL="119063"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1600" b="0" i="0" u="none" strike="noStrike" cap="none" normalizeH="0" baseline="0" dirty="0">
                          <a:ln>
                            <a:noFill/>
                          </a:ln>
                          <a:solidFill>
                            <a:schemeClr val="tx1"/>
                          </a:solidFill>
                          <a:effectLst/>
                          <a:latin typeface="Corbel" pitchFamily="34" charset="0"/>
                        </a:rPr>
                        <a:t>Whole Cookies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19063"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1600" b="0" i="0" u="none" strike="noStrike" cap="none" normalizeH="0" baseline="0">
                          <a:ln>
                            <a:noFill/>
                          </a:ln>
                          <a:solidFill>
                            <a:schemeClr val="tx1"/>
                          </a:solidFill>
                          <a:effectLst/>
                          <a:latin typeface="Corbel" pitchFamily="34" charset="0"/>
                        </a:rPr>
                        <a:t>1111  1111 1111 111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19063"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1600" b="0" i="0" u="none" strike="noStrike" cap="none" normalizeH="0" baseline="0">
                          <a:ln>
                            <a:noFill/>
                          </a:ln>
                          <a:solidFill>
                            <a:schemeClr val="tx1"/>
                          </a:solidFill>
                          <a:effectLst/>
                          <a:latin typeface="Corbel" pitchFamily="34" charset="0"/>
                        </a:rPr>
                        <a:t>18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49238">
                <a:tc>
                  <a:txBody>
                    <a:bodyPr/>
                    <a:lstStyle/>
                    <a:p>
                      <a:pPr marL="119063"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1600" b="0" i="0" u="none" strike="noStrike" cap="none" normalizeH="0" baseline="0" dirty="0">
                          <a:ln>
                            <a:noFill/>
                          </a:ln>
                          <a:solidFill>
                            <a:schemeClr val="tx1"/>
                          </a:solidFill>
                          <a:effectLst/>
                          <a:latin typeface="Corbel" pitchFamily="34" charset="0"/>
                        </a:rPr>
                        <a:t>18</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19063"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1600" b="0" i="0" u="none" strike="noStrike" cap="none" normalizeH="0" baseline="0" dirty="0">
                          <a:ln>
                            <a:noFill/>
                          </a:ln>
                          <a:solidFill>
                            <a:schemeClr val="tx1"/>
                          </a:solidFill>
                          <a:effectLst/>
                          <a:latin typeface="Corbel" pitchFamily="34" charset="0"/>
                        </a:rPr>
                        <a:t>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19063"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1600" b="0" i="0" u="none" strike="noStrike" cap="none" normalizeH="0" baseline="0">
                          <a:ln>
                            <a:noFill/>
                          </a:ln>
                          <a:solidFill>
                            <a:schemeClr val="tx1"/>
                          </a:solidFill>
                          <a:effectLst/>
                          <a:latin typeface="Corbel" pitchFamily="34"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50825">
                <a:tc>
                  <a:txBody>
                    <a:bodyPr/>
                    <a:lstStyle/>
                    <a:p>
                      <a:pPr marL="119063"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1600" b="0" i="0" u="none" strike="noStrike" cap="none" normalizeH="0" baseline="0">
                          <a:ln>
                            <a:noFill/>
                          </a:ln>
                          <a:solidFill>
                            <a:schemeClr val="tx1"/>
                          </a:solidFill>
                          <a:effectLst/>
                          <a:latin typeface="Corbel" pitchFamily="34" charset="0"/>
                        </a:rPr>
                        <a:t>19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19063"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1600" b="0" i="0" u="none" strike="noStrike" cap="none" normalizeH="0" baseline="0">
                          <a:ln>
                            <a:noFill/>
                          </a:ln>
                          <a:solidFill>
                            <a:schemeClr val="tx1"/>
                          </a:solidFill>
                          <a:effectLst/>
                          <a:latin typeface="Corbel" pitchFamily="34" charset="0"/>
                        </a:rPr>
                        <a:t>111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19063"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1600" b="0" i="0" u="none" strike="noStrike" cap="none" normalizeH="0" baseline="0">
                          <a:ln>
                            <a:noFill/>
                          </a:ln>
                          <a:solidFill>
                            <a:schemeClr val="tx1"/>
                          </a:solidFill>
                          <a:effectLst/>
                          <a:latin typeface="Corbel" pitchFamily="34" charset="0"/>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25425">
                <a:tc>
                  <a:txBody>
                    <a:bodyPr/>
                    <a:lstStyle/>
                    <a:p>
                      <a:pPr marL="119063"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1600" b="0" i="0" u="none" strike="noStrike" cap="none" normalizeH="0" baseline="0">
                          <a:ln>
                            <a:noFill/>
                          </a:ln>
                          <a:solidFill>
                            <a:schemeClr val="tx1"/>
                          </a:solidFill>
                          <a:effectLst/>
                          <a:latin typeface="Corbel" pitchFamily="34" charset="0"/>
                        </a:rPr>
                        <a:t>20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19063"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1600" b="0" i="0" u="none" strike="noStrike" cap="none" normalizeH="0" baseline="0">
                          <a:ln>
                            <a:noFill/>
                          </a:ln>
                          <a:solidFill>
                            <a:schemeClr val="tx1"/>
                          </a:solidFill>
                          <a:effectLst/>
                          <a:latin typeface="Corbel" pitchFamily="34" charset="0"/>
                        </a:rPr>
                        <a:t>111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19063"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1600" b="0" i="0" u="none" strike="noStrike" cap="none" normalizeH="0" baseline="0">
                          <a:ln>
                            <a:noFill/>
                          </a:ln>
                          <a:solidFill>
                            <a:schemeClr val="tx1"/>
                          </a:solidFill>
                          <a:effectLst/>
                          <a:latin typeface="Corbel" pitchFamily="34" charset="0"/>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50825">
                <a:tc>
                  <a:txBody>
                    <a:bodyPr/>
                    <a:lstStyle/>
                    <a:p>
                      <a:pPr marL="119063"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1600" b="0" i="0" u="none" strike="noStrike" cap="none" normalizeH="0" baseline="0" dirty="0">
                          <a:ln>
                            <a:noFill/>
                          </a:ln>
                          <a:solidFill>
                            <a:schemeClr val="tx1"/>
                          </a:solidFill>
                          <a:effectLst/>
                          <a:latin typeface="Corbel" pitchFamily="34" charset="0"/>
                        </a:rPr>
                        <a:t>21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19063"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1600" b="0" i="0" u="none" strike="noStrike" cap="none" normalizeH="0" baseline="0">
                          <a:ln>
                            <a:noFill/>
                          </a:ln>
                          <a:solidFill>
                            <a:schemeClr val="tx1"/>
                          </a:solidFill>
                          <a:effectLst/>
                          <a:latin typeface="Corbel" pitchFamily="34" charset="0"/>
                        </a:rPr>
                        <a:t>1111  1111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19063"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1600" b="0" i="0" u="none" strike="noStrike" cap="none" normalizeH="0" baseline="0">
                          <a:ln>
                            <a:noFill/>
                          </a:ln>
                          <a:solidFill>
                            <a:schemeClr val="tx1"/>
                          </a:solidFill>
                          <a:effectLst/>
                          <a:latin typeface="Corbel" pitchFamily="34" charset="0"/>
                        </a:rPr>
                        <a:t>10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49238">
                <a:tc>
                  <a:txBody>
                    <a:bodyPr/>
                    <a:lstStyle/>
                    <a:p>
                      <a:pPr marL="119063"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1600" b="0" i="0" u="none" strike="noStrike" cap="none" normalizeH="0" baseline="0">
                          <a:ln>
                            <a:noFill/>
                          </a:ln>
                          <a:solidFill>
                            <a:schemeClr val="tx1"/>
                          </a:solidFill>
                          <a:effectLst/>
                          <a:latin typeface="Corbel" pitchFamily="34" charset="0"/>
                        </a:rPr>
                        <a:t>22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19063"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1600" b="0" i="0" u="none" strike="noStrike" cap="none" normalizeH="0" baseline="0">
                          <a:ln>
                            <a:noFill/>
                          </a:ln>
                          <a:solidFill>
                            <a:schemeClr val="tx1"/>
                          </a:solidFill>
                          <a:effectLst/>
                          <a:latin typeface="Corbel" pitchFamily="34" charset="0"/>
                        </a:rPr>
                        <a:t>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19063"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1600" b="0" i="0" u="none" strike="noStrike" cap="none" normalizeH="0" baseline="0">
                          <a:ln>
                            <a:noFill/>
                          </a:ln>
                          <a:solidFill>
                            <a:schemeClr val="tx1"/>
                          </a:solidFill>
                          <a:effectLst/>
                          <a:latin typeface="Corbel" pitchFamily="34"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50825">
                <a:tc>
                  <a:txBody>
                    <a:bodyPr/>
                    <a:lstStyle/>
                    <a:p>
                      <a:pPr marL="119063"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1600" b="0" i="0" u="none" strike="noStrike" cap="none" normalizeH="0" baseline="0">
                          <a:ln>
                            <a:noFill/>
                          </a:ln>
                          <a:solidFill>
                            <a:schemeClr val="tx1"/>
                          </a:solidFill>
                          <a:effectLst/>
                          <a:latin typeface="Corbel" pitchFamily="34" charset="0"/>
                        </a:rPr>
                        <a:t>23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19063"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1600" b="0" i="0" u="none" strike="noStrike" cap="none" normalizeH="0" baseline="0">
                          <a:ln>
                            <a:noFill/>
                          </a:ln>
                          <a:solidFill>
                            <a:schemeClr val="tx1"/>
                          </a:solidFill>
                          <a:effectLst/>
                          <a:latin typeface="Corbel" pitchFamily="34" charset="0"/>
                        </a:rPr>
                        <a:t>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19063"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1600" b="0" i="0" u="none" strike="noStrike" cap="none" normalizeH="0" baseline="0">
                          <a:ln>
                            <a:noFill/>
                          </a:ln>
                          <a:solidFill>
                            <a:schemeClr val="tx1"/>
                          </a:solidFill>
                          <a:effectLst/>
                          <a:latin typeface="Corbel" pitchFamily="34"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49238">
                <a:tc>
                  <a:txBody>
                    <a:bodyPr/>
                    <a:lstStyle/>
                    <a:p>
                      <a:pPr marL="119063"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1600" b="0" i="0" u="none" strike="noStrike" cap="none" normalizeH="0" baseline="0">
                          <a:ln>
                            <a:noFill/>
                          </a:ln>
                          <a:solidFill>
                            <a:schemeClr val="tx1"/>
                          </a:solidFill>
                          <a:effectLst/>
                          <a:latin typeface="Corbel" pitchFamily="34" charset="0"/>
                        </a:rPr>
                        <a:t>24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19063"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1600" b="0" i="0" u="none" strike="noStrike" cap="none" normalizeH="0" baseline="0">
                          <a:ln>
                            <a:noFill/>
                          </a:ln>
                          <a:solidFill>
                            <a:schemeClr val="tx1"/>
                          </a:solidFill>
                          <a:effectLst/>
                          <a:latin typeface="Corbel" pitchFamily="34"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19063"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1600" b="0" i="0" u="none" strike="noStrike" cap="none" normalizeH="0" baseline="0">
                          <a:ln>
                            <a:noFill/>
                          </a:ln>
                          <a:solidFill>
                            <a:schemeClr val="tx1"/>
                          </a:solidFill>
                          <a:effectLst/>
                          <a:latin typeface="Corbel" pitchFamily="34"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49238">
                <a:tc>
                  <a:txBody>
                    <a:bodyPr/>
                    <a:lstStyle/>
                    <a:p>
                      <a:pPr marL="119063"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1600" b="0" i="0" u="none" strike="noStrike" cap="none" normalizeH="0" baseline="0">
                          <a:ln>
                            <a:noFill/>
                          </a:ln>
                          <a:solidFill>
                            <a:schemeClr val="tx1"/>
                          </a:solidFill>
                          <a:effectLst/>
                          <a:latin typeface="Corbel" pitchFamily="34" charset="0"/>
                        </a:rPr>
                        <a:t>25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19063"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1600" b="0" i="0" u="none" strike="noStrike" cap="none" normalizeH="0" baseline="0">
                          <a:ln>
                            <a:noFill/>
                          </a:ln>
                          <a:solidFill>
                            <a:schemeClr val="tx1"/>
                          </a:solidFill>
                          <a:effectLst/>
                          <a:latin typeface="Corbel" pitchFamily="34" charset="0"/>
                        </a:rPr>
                        <a:t>1111 1111 111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19063"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1600" b="0" i="0" u="none" strike="noStrike" cap="none" normalizeH="0" baseline="0">
                          <a:ln>
                            <a:noFill/>
                          </a:ln>
                          <a:solidFill>
                            <a:schemeClr val="tx1"/>
                          </a:solidFill>
                          <a:effectLst/>
                          <a:latin typeface="Corbel" pitchFamily="34" charset="0"/>
                        </a:rPr>
                        <a:t>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50825">
                <a:tc>
                  <a:txBody>
                    <a:bodyPr/>
                    <a:lstStyle/>
                    <a:p>
                      <a:pPr marL="119063"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1600" b="0" i="0" u="none" strike="noStrike" cap="none" normalizeH="0" baseline="0">
                          <a:ln>
                            <a:noFill/>
                          </a:ln>
                          <a:solidFill>
                            <a:schemeClr val="tx1"/>
                          </a:solidFill>
                          <a:effectLst/>
                          <a:latin typeface="Corbel" pitchFamily="34" charset="0"/>
                        </a:rPr>
                        <a:t>26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19063"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endParaRPr kumimoji="0" lang="en-US" sz="800" b="0" i="0" u="none" strike="noStrike" cap="none" normalizeH="0" baseline="0">
                        <a:ln>
                          <a:noFill/>
                        </a:ln>
                        <a:solidFill>
                          <a:schemeClr val="tx1"/>
                        </a:solidFill>
                        <a:effectLst/>
                        <a:latin typeface="Corbe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19063"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endParaRPr kumimoji="0" lang="en-US" sz="800" b="0" i="0" u="none" strike="noStrike" cap="none" normalizeH="0" baseline="0">
                        <a:ln>
                          <a:noFill/>
                        </a:ln>
                        <a:solidFill>
                          <a:schemeClr val="tx1"/>
                        </a:solidFill>
                        <a:effectLst/>
                        <a:latin typeface="Corbe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49238">
                <a:tc>
                  <a:txBody>
                    <a:bodyPr/>
                    <a:lstStyle/>
                    <a:p>
                      <a:pPr marL="119063"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1600" b="0" i="0" u="none" strike="noStrike" cap="none" normalizeH="0" baseline="0">
                          <a:ln>
                            <a:noFill/>
                          </a:ln>
                          <a:solidFill>
                            <a:schemeClr val="tx1"/>
                          </a:solidFill>
                          <a:effectLst/>
                          <a:latin typeface="Corbel" pitchFamily="34" charset="0"/>
                        </a:rPr>
                        <a:t>27</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19063"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endParaRPr kumimoji="0" lang="en-US" sz="800" b="0" i="0" u="none" strike="noStrike" cap="none" normalizeH="0" baseline="0">
                        <a:ln>
                          <a:noFill/>
                        </a:ln>
                        <a:solidFill>
                          <a:schemeClr val="tx1"/>
                        </a:solidFill>
                        <a:effectLst/>
                        <a:latin typeface="Corbe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19063"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endParaRPr kumimoji="0" lang="en-US" sz="800" b="0" i="0" u="none" strike="noStrike" cap="none" normalizeH="0" baseline="0">
                        <a:ln>
                          <a:noFill/>
                        </a:ln>
                        <a:solidFill>
                          <a:schemeClr val="tx1"/>
                        </a:solidFill>
                        <a:effectLst/>
                        <a:latin typeface="Corbe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250825">
                <a:tc>
                  <a:txBody>
                    <a:bodyPr/>
                    <a:lstStyle/>
                    <a:p>
                      <a:pPr marL="119063"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1600" b="0" i="0" u="none" strike="noStrike" cap="none" normalizeH="0" baseline="0">
                          <a:ln>
                            <a:noFill/>
                          </a:ln>
                          <a:solidFill>
                            <a:schemeClr val="tx1"/>
                          </a:solidFill>
                          <a:effectLst/>
                          <a:latin typeface="Corbel" pitchFamily="34" charset="0"/>
                        </a:rPr>
                        <a:t>28</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19063"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endParaRPr kumimoji="0" lang="en-US" sz="800" b="0" i="0" u="none" strike="noStrike" cap="none" normalizeH="0" baseline="0">
                        <a:ln>
                          <a:noFill/>
                        </a:ln>
                        <a:solidFill>
                          <a:schemeClr val="tx1"/>
                        </a:solidFill>
                        <a:effectLst/>
                        <a:latin typeface="Corbe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19063"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endParaRPr kumimoji="0" lang="en-US" sz="800" b="0" i="0" u="none" strike="noStrike" cap="none" normalizeH="0" baseline="0">
                        <a:ln>
                          <a:noFill/>
                        </a:ln>
                        <a:solidFill>
                          <a:schemeClr val="tx1"/>
                        </a:solidFill>
                        <a:effectLst/>
                        <a:latin typeface="Corbe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249238">
                <a:tc>
                  <a:txBody>
                    <a:bodyPr/>
                    <a:lstStyle/>
                    <a:p>
                      <a:pPr marL="119063"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endParaRPr kumimoji="0" lang="en-US" sz="1600" b="0" i="0" u="none" strike="noStrike" cap="none" normalizeH="0" baseline="0">
                        <a:ln>
                          <a:noFill/>
                        </a:ln>
                        <a:solidFill>
                          <a:schemeClr val="tx1"/>
                        </a:solidFill>
                        <a:effectLst/>
                        <a:latin typeface="Corbe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119063"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endParaRPr kumimoji="0" lang="en-US" sz="800" b="0" i="0" u="none" strike="noStrike" cap="none" normalizeH="0" baseline="0">
                        <a:ln>
                          <a:noFill/>
                        </a:ln>
                        <a:solidFill>
                          <a:schemeClr val="tx1"/>
                        </a:solidFill>
                        <a:effectLst/>
                        <a:latin typeface="Corbe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119063"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endParaRPr kumimoji="0" lang="en-US" sz="800" b="0" i="0" u="none" strike="noStrike" cap="none" normalizeH="0" baseline="0" dirty="0">
                        <a:ln>
                          <a:noFill/>
                        </a:ln>
                        <a:solidFill>
                          <a:schemeClr val="tx1"/>
                        </a:solidFill>
                        <a:effectLst/>
                        <a:latin typeface="Corbe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bl>
          </a:graphicData>
        </a:graphic>
      </p:graphicFrame>
      <p:sp>
        <p:nvSpPr>
          <p:cNvPr id="206912" name="Line 119"/>
          <p:cNvSpPr>
            <a:spLocks noChangeShapeType="1"/>
          </p:cNvSpPr>
          <p:nvPr/>
        </p:nvSpPr>
        <p:spPr bwMode="auto">
          <a:xfrm flipH="1">
            <a:off x="3200400" y="3886200"/>
            <a:ext cx="609600" cy="152400"/>
          </a:xfrm>
          <a:prstGeom prst="line">
            <a:avLst/>
          </a:prstGeom>
          <a:noFill/>
          <a:ln w="9525">
            <a:solidFill>
              <a:schemeClr val="tx1"/>
            </a:solidFill>
            <a:round/>
            <a:headEnd/>
            <a:tailEnd/>
          </a:ln>
        </p:spPr>
        <p:txBody>
          <a:bodyPr/>
          <a:lstStyle/>
          <a:p>
            <a:endParaRPr lang="en-US"/>
          </a:p>
        </p:txBody>
      </p:sp>
      <p:sp>
        <p:nvSpPr>
          <p:cNvPr id="206913" name="Line 122"/>
          <p:cNvSpPr>
            <a:spLocks noChangeShapeType="1"/>
          </p:cNvSpPr>
          <p:nvPr/>
        </p:nvSpPr>
        <p:spPr bwMode="auto">
          <a:xfrm flipH="1">
            <a:off x="3810000" y="2590800"/>
            <a:ext cx="381000" cy="152400"/>
          </a:xfrm>
          <a:prstGeom prst="line">
            <a:avLst/>
          </a:prstGeom>
          <a:noFill/>
          <a:ln w="9525">
            <a:solidFill>
              <a:schemeClr val="tx1"/>
            </a:solidFill>
            <a:round/>
            <a:headEnd/>
            <a:tailEnd/>
          </a:ln>
        </p:spPr>
        <p:txBody>
          <a:bodyPr/>
          <a:lstStyle/>
          <a:p>
            <a:endParaRPr lang="en-US"/>
          </a:p>
        </p:txBody>
      </p:sp>
      <p:sp>
        <p:nvSpPr>
          <p:cNvPr id="206914" name="Line 123"/>
          <p:cNvSpPr>
            <a:spLocks noChangeShapeType="1"/>
          </p:cNvSpPr>
          <p:nvPr/>
        </p:nvSpPr>
        <p:spPr bwMode="auto">
          <a:xfrm flipH="1">
            <a:off x="4191000" y="2590800"/>
            <a:ext cx="381000" cy="76200"/>
          </a:xfrm>
          <a:prstGeom prst="line">
            <a:avLst/>
          </a:prstGeom>
          <a:noFill/>
          <a:ln w="9525">
            <a:solidFill>
              <a:schemeClr val="tx1"/>
            </a:solidFill>
            <a:round/>
            <a:headEnd/>
            <a:tailEnd/>
          </a:ln>
        </p:spPr>
        <p:txBody>
          <a:bodyPr/>
          <a:lstStyle/>
          <a:p>
            <a:endParaRPr lang="en-US"/>
          </a:p>
        </p:txBody>
      </p:sp>
      <p:sp>
        <p:nvSpPr>
          <p:cNvPr id="206915" name="Line 126"/>
          <p:cNvSpPr>
            <a:spLocks noChangeShapeType="1"/>
          </p:cNvSpPr>
          <p:nvPr/>
        </p:nvSpPr>
        <p:spPr bwMode="auto">
          <a:xfrm flipH="1">
            <a:off x="3657600" y="3886200"/>
            <a:ext cx="609600" cy="152400"/>
          </a:xfrm>
          <a:prstGeom prst="line">
            <a:avLst/>
          </a:prstGeom>
          <a:noFill/>
          <a:ln w="9525">
            <a:solidFill>
              <a:schemeClr val="tx1"/>
            </a:solidFill>
            <a:round/>
            <a:headEnd/>
            <a:tailEnd/>
          </a:ln>
        </p:spPr>
        <p:txBody>
          <a:bodyPr/>
          <a:lstStyle/>
          <a:p>
            <a:endParaRPr lang="en-US"/>
          </a:p>
        </p:txBody>
      </p:sp>
      <p:sp>
        <p:nvSpPr>
          <p:cNvPr id="206916" name="Line 127"/>
          <p:cNvSpPr>
            <a:spLocks noChangeShapeType="1"/>
          </p:cNvSpPr>
          <p:nvPr/>
        </p:nvSpPr>
        <p:spPr bwMode="auto">
          <a:xfrm flipH="1">
            <a:off x="3352800" y="2590800"/>
            <a:ext cx="609600" cy="152400"/>
          </a:xfrm>
          <a:prstGeom prst="line">
            <a:avLst/>
          </a:prstGeom>
          <a:noFill/>
          <a:ln w="9525">
            <a:solidFill>
              <a:schemeClr val="tx1"/>
            </a:solidFill>
            <a:round/>
            <a:headEnd/>
            <a:tailEnd/>
          </a:ln>
        </p:spPr>
        <p:txBody>
          <a:bodyPr/>
          <a:lstStyle/>
          <a:p>
            <a:endParaRPr lang="en-US"/>
          </a:p>
        </p:txBody>
      </p:sp>
      <p:sp>
        <p:nvSpPr>
          <p:cNvPr id="206917" name="Line 128"/>
          <p:cNvSpPr>
            <a:spLocks noChangeShapeType="1"/>
          </p:cNvSpPr>
          <p:nvPr/>
        </p:nvSpPr>
        <p:spPr bwMode="auto">
          <a:xfrm flipH="1">
            <a:off x="3200400" y="5257800"/>
            <a:ext cx="609600" cy="152400"/>
          </a:xfrm>
          <a:prstGeom prst="line">
            <a:avLst/>
          </a:prstGeom>
          <a:noFill/>
          <a:ln w="9525">
            <a:solidFill>
              <a:schemeClr val="tx1"/>
            </a:solidFill>
            <a:round/>
            <a:headEnd/>
            <a:tailEnd/>
          </a:ln>
        </p:spPr>
        <p:txBody>
          <a:bodyPr/>
          <a:lstStyle/>
          <a:p>
            <a:endParaRPr lang="en-US"/>
          </a:p>
        </p:txBody>
      </p:sp>
      <p:sp>
        <p:nvSpPr>
          <p:cNvPr id="206918" name="Line 129"/>
          <p:cNvSpPr>
            <a:spLocks noChangeShapeType="1"/>
          </p:cNvSpPr>
          <p:nvPr/>
        </p:nvSpPr>
        <p:spPr bwMode="auto">
          <a:xfrm flipH="1">
            <a:off x="3657600" y="5257800"/>
            <a:ext cx="609600" cy="152400"/>
          </a:xfrm>
          <a:prstGeom prst="line">
            <a:avLst/>
          </a:prstGeom>
          <a:noFill/>
          <a:ln w="9525">
            <a:solidFill>
              <a:schemeClr val="tx1"/>
            </a:solidFill>
            <a:round/>
            <a:headEnd/>
            <a:tailEnd/>
          </a:ln>
        </p:spPr>
        <p:txBody>
          <a:bodyPr/>
          <a:lstStyle/>
          <a:p>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eaLnBrk="1" fontAlgn="auto" hangingPunct="1">
              <a:spcAft>
                <a:spcPts val="0"/>
              </a:spcAft>
              <a:defRPr/>
            </a:pPr>
            <a:r>
              <a:rPr lang="en-US" dirty="0">
                <a:solidFill>
                  <a:schemeClr val="accent1">
                    <a:satMod val="150000"/>
                  </a:schemeClr>
                </a:solidFill>
              </a:rPr>
              <a:t>Check sheet</a:t>
            </a:r>
          </a:p>
        </p:txBody>
      </p:sp>
      <p:sp>
        <p:nvSpPr>
          <p:cNvPr id="208898" name="Content Placeholder 11"/>
          <p:cNvSpPr>
            <a:spLocks noGrp="1"/>
          </p:cNvSpPr>
          <p:nvPr>
            <p:ph idx="1"/>
          </p:nvPr>
        </p:nvSpPr>
        <p:spPr>
          <a:xfrm>
            <a:off x="457200" y="1524000"/>
            <a:ext cx="8229600" cy="4625975"/>
          </a:xfrm>
        </p:spPr>
        <p:txBody>
          <a:bodyPr/>
          <a:lstStyle/>
          <a:p>
            <a:pPr eaLnBrk="1" hangingPunct="1"/>
            <a:r>
              <a:rPr lang="en-US" sz="2000" dirty="0"/>
              <a:t>Case Study</a:t>
            </a:r>
          </a:p>
          <a:p>
            <a:pPr lvl="1" eaLnBrk="1" hangingPunct="1"/>
            <a:r>
              <a:rPr lang="en-US" sz="2000" dirty="0"/>
              <a:t> Draft a check sheet for </a:t>
            </a:r>
            <a:r>
              <a:rPr lang="en-US" sz="2000" u="sng" dirty="0"/>
              <a:t>Individuals arriving late to work</a:t>
            </a:r>
            <a:r>
              <a:rPr lang="en-US" sz="2000" dirty="0"/>
              <a:t> using the top four drivers/causes from the cause and effect and interrelationship digraph</a:t>
            </a:r>
            <a:r>
              <a:rPr lang="en-US" dirty="0"/>
              <a:t>. </a:t>
            </a:r>
            <a:r>
              <a:rPr lang="en-US" sz="2000" dirty="0"/>
              <a:t>Use the data provided below.</a:t>
            </a:r>
          </a:p>
          <a:p>
            <a:pPr lvl="1" eaLnBrk="1" hangingPunct="1"/>
            <a:r>
              <a:rPr lang="en-US" sz="2000" dirty="0"/>
              <a:t>Record in your student supplement.</a:t>
            </a:r>
          </a:p>
          <a:p>
            <a:pPr lvl="1" eaLnBrk="1" hangingPunct="1"/>
            <a:endParaRPr lang="en-US" dirty="0"/>
          </a:p>
          <a:p>
            <a:pPr lvl="1" eaLnBrk="1" hangingPunct="1"/>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499460905"/>
              </p:ext>
            </p:extLst>
          </p:nvPr>
        </p:nvGraphicFramePr>
        <p:xfrm>
          <a:off x="1143000" y="3352800"/>
          <a:ext cx="6847112" cy="2895600"/>
        </p:xfrm>
        <a:graphic>
          <a:graphicData uri="http://schemas.openxmlformats.org/drawingml/2006/table">
            <a:tbl>
              <a:tblPr firstRow="1" bandRow="1">
                <a:tableStyleId>{5C22544A-7EE6-4342-B048-85BDC9FD1C3A}</a:tableStyleId>
              </a:tblPr>
              <a:tblGrid>
                <a:gridCol w="1259469">
                  <a:extLst>
                    <a:ext uri="{9D8B030D-6E8A-4147-A177-3AD203B41FA5}">
                      <a16:colId xmlns:a16="http://schemas.microsoft.com/office/drawing/2014/main" val="20000"/>
                    </a:ext>
                  </a:extLst>
                </a:gridCol>
                <a:gridCol w="1189498">
                  <a:extLst>
                    <a:ext uri="{9D8B030D-6E8A-4147-A177-3AD203B41FA5}">
                      <a16:colId xmlns:a16="http://schemas.microsoft.com/office/drawing/2014/main" val="20001"/>
                    </a:ext>
                  </a:extLst>
                </a:gridCol>
                <a:gridCol w="1189498">
                  <a:extLst>
                    <a:ext uri="{9D8B030D-6E8A-4147-A177-3AD203B41FA5}">
                      <a16:colId xmlns:a16="http://schemas.microsoft.com/office/drawing/2014/main" val="20002"/>
                    </a:ext>
                  </a:extLst>
                </a:gridCol>
                <a:gridCol w="1069549">
                  <a:extLst>
                    <a:ext uri="{9D8B030D-6E8A-4147-A177-3AD203B41FA5}">
                      <a16:colId xmlns:a16="http://schemas.microsoft.com/office/drawing/2014/main" val="20003"/>
                    </a:ext>
                  </a:extLst>
                </a:gridCol>
                <a:gridCol w="1069549">
                  <a:extLst>
                    <a:ext uri="{9D8B030D-6E8A-4147-A177-3AD203B41FA5}">
                      <a16:colId xmlns:a16="http://schemas.microsoft.com/office/drawing/2014/main" val="20004"/>
                    </a:ext>
                  </a:extLst>
                </a:gridCol>
                <a:gridCol w="1069549">
                  <a:extLst>
                    <a:ext uri="{9D8B030D-6E8A-4147-A177-3AD203B41FA5}">
                      <a16:colId xmlns:a16="http://schemas.microsoft.com/office/drawing/2014/main" val="20005"/>
                    </a:ext>
                  </a:extLst>
                </a:gridCol>
              </a:tblGrid>
              <a:tr h="561303">
                <a:tc>
                  <a:txBody>
                    <a:bodyPr/>
                    <a:lstStyle/>
                    <a:p>
                      <a:endParaRPr lang="en-US" dirty="0"/>
                    </a:p>
                  </a:txBody>
                  <a:tcPr/>
                </a:tc>
                <a:tc>
                  <a:txBody>
                    <a:bodyPr/>
                    <a:lstStyle/>
                    <a:p>
                      <a:r>
                        <a:rPr lang="en-US" dirty="0"/>
                        <a:t>Cause 1</a:t>
                      </a:r>
                      <a:r>
                        <a:rPr lang="en-US" baseline="0" dirty="0"/>
                        <a:t> </a:t>
                      </a:r>
                      <a:endParaRPr lang="en-US" dirty="0"/>
                    </a:p>
                  </a:txBody>
                  <a:tcPr/>
                </a:tc>
                <a:tc>
                  <a:txBody>
                    <a:bodyPr/>
                    <a:lstStyle/>
                    <a:p>
                      <a:r>
                        <a:rPr lang="en-US" dirty="0"/>
                        <a:t>Cause</a:t>
                      </a:r>
                      <a:r>
                        <a:rPr lang="en-US" baseline="0" dirty="0"/>
                        <a:t> 2</a:t>
                      </a:r>
                      <a:endParaRPr lang="en-US" dirty="0"/>
                    </a:p>
                  </a:txBody>
                  <a:tcPr/>
                </a:tc>
                <a:tc>
                  <a:txBody>
                    <a:bodyPr/>
                    <a:lstStyle/>
                    <a:p>
                      <a:r>
                        <a:rPr lang="en-US" dirty="0"/>
                        <a:t>Cause 3</a:t>
                      </a:r>
                    </a:p>
                  </a:txBody>
                  <a:tcPr/>
                </a:tc>
                <a:tc>
                  <a:txBody>
                    <a:bodyPr/>
                    <a:lstStyle/>
                    <a:p>
                      <a:r>
                        <a:rPr lang="en-US" dirty="0"/>
                        <a:t>Cause 4</a:t>
                      </a:r>
                    </a:p>
                  </a:txBody>
                  <a:tcPr/>
                </a:tc>
                <a:tc>
                  <a:txBody>
                    <a:bodyPr/>
                    <a:lstStyle/>
                    <a:p>
                      <a:r>
                        <a:rPr lang="en-US" dirty="0"/>
                        <a:t>Cause</a:t>
                      </a:r>
                      <a:r>
                        <a:rPr lang="en-US" baseline="0" dirty="0"/>
                        <a:t> 5</a:t>
                      </a:r>
                      <a:endParaRPr lang="en-US" dirty="0"/>
                    </a:p>
                  </a:txBody>
                  <a:tcPr/>
                </a:tc>
                <a:extLst>
                  <a:ext uri="{0D108BD9-81ED-4DB2-BD59-A6C34878D82A}">
                    <a16:rowId xmlns:a16="http://schemas.microsoft.com/office/drawing/2014/main" val="10000"/>
                  </a:ext>
                </a:extLst>
              </a:tr>
              <a:tr h="355922">
                <a:tc>
                  <a:txBody>
                    <a:bodyPr/>
                    <a:lstStyle/>
                    <a:p>
                      <a:r>
                        <a:rPr lang="en-US" dirty="0"/>
                        <a:t>Worker A</a:t>
                      </a:r>
                    </a:p>
                  </a:txBody>
                  <a:tcPr/>
                </a:tc>
                <a:tc>
                  <a:txBody>
                    <a:bodyPr/>
                    <a:lstStyle/>
                    <a:p>
                      <a:r>
                        <a:rPr lang="en-US" dirty="0"/>
                        <a:t>3</a:t>
                      </a:r>
                    </a:p>
                  </a:txBody>
                  <a:tcPr/>
                </a:tc>
                <a:tc>
                  <a:txBody>
                    <a:bodyPr/>
                    <a:lstStyle/>
                    <a:p>
                      <a:r>
                        <a:rPr lang="en-US" dirty="0"/>
                        <a:t>2</a:t>
                      </a:r>
                    </a:p>
                  </a:txBody>
                  <a:tcPr/>
                </a:tc>
                <a:tc>
                  <a:txBody>
                    <a:bodyPr/>
                    <a:lstStyle/>
                    <a:p>
                      <a:r>
                        <a:rPr lang="en-US" dirty="0"/>
                        <a:t>0</a:t>
                      </a:r>
                    </a:p>
                  </a:txBody>
                  <a:tcPr/>
                </a:tc>
                <a:tc>
                  <a:txBody>
                    <a:bodyPr/>
                    <a:lstStyle/>
                    <a:p>
                      <a:r>
                        <a:rPr lang="en-US" dirty="0"/>
                        <a:t>0</a:t>
                      </a:r>
                    </a:p>
                  </a:txBody>
                  <a:tcPr/>
                </a:tc>
                <a:tc>
                  <a:txBody>
                    <a:bodyPr/>
                    <a:lstStyle/>
                    <a:p>
                      <a:r>
                        <a:rPr lang="en-US" dirty="0"/>
                        <a:t>0</a:t>
                      </a:r>
                    </a:p>
                  </a:txBody>
                  <a:tcPr/>
                </a:tc>
                <a:extLst>
                  <a:ext uri="{0D108BD9-81ED-4DB2-BD59-A6C34878D82A}">
                    <a16:rowId xmlns:a16="http://schemas.microsoft.com/office/drawing/2014/main" val="10001"/>
                  </a:ext>
                </a:extLst>
              </a:tr>
              <a:tr h="355922">
                <a:tc>
                  <a:txBody>
                    <a:bodyPr/>
                    <a:lstStyle/>
                    <a:p>
                      <a:r>
                        <a:rPr lang="en-US" dirty="0"/>
                        <a:t>Worker</a:t>
                      </a:r>
                      <a:r>
                        <a:rPr lang="en-US" baseline="0" dirty="0"/>
                        <a:t> B</a:t>
                      </a:r>
                      <a:endParaRPr lang="en-US" dirty="0"/>
                    </a:p>
                  </a:txBody>
                  <a:tcPr/>
                </a:tc>
                <a:tc>
                  <a:txBody>
                    <a:bodyPr/>
                    <a:lstStyle/>
                    <a:p>
                      <a:r>
                        <a:rPr lang="en-US" dirty="0"/>
                        <a:t>7</a:t>
                      </a:r>
                    </a:p>
                  </a:txBody>
                  <a:tcPr/>
                </a:tc>
                <a:tc>
                  <a:txBody>
                    <a:bodyPr/>
                    <a:lstStyle/>
                    <a:p>
                      <a:r>
                        <a:rPr lang="en-US" dirty="0"/>
                        <a:t>2</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extLst>
                  <a:ext uri="{0D108BD9-81ED-4DB2-BD59-A6C34878D82A}">
                    <a16:rowId xmlns:a16="http://schemas.microsoft.com/office/drawing/2014/main" val="10002"/>
                  </a:ext>
                </a:extLst>
              </a:tr>
              <a:tr h="355922">
                <a:tc>
                  <a:txBody>
                    <a:bodyPr/>
                    <a:lstStyle/>
                    <a:p>
                      <a:r>
                        <a:rPr lang="en-US" dirty="0"/>
                        <a:t>Worker</a:t>
                      </a:r>
                      <a:r>
                        <a:rPr lang="en-US" baseline="0" dirty="0"/>
                        <a:t> C</a:t>
                      </a:r>
                      <a:endParaRPr lang="en-US" dirty="0"/>
                    </a:p>
                  </a:txBody>
                  <a:tcPr/>
                </a:tc>
                <a:tc>
                  <a:txBody>
                    <a:bodyPr/>
                    <a:lstStyle/>
                    <a:p>
                      <a:r>
                        <a:rPr lang="en-US" dirty="0"/>
                        <a:t>7</a:t>
                      </a:r>
                    </a:p>
                  </a:txBody>
                  <a:tcPr/>
                </a:tc>
                <a:tc>
                  <a:txBody>
                    <a:bodyPr/>
                    <a:lstStyle/>
                    <a:p>
                      <a:r>
                        <a:rPr lang="en-US" dirty="0"/>
                        <a:t>3</a:t>
                      </a:r>
                    </a:p>
                  </a:txBody>
                  <a:tcPr/>
                </a:tc>
                <a:tc>
                  <a:txBody>
                    <a:bodyPr/>
                    <a:lstStyle/>
                    <a:p>
                      <a:r>
                        <a:rPr lang="en-US" dirty="0"/>
                        <a:t>2</a:t>
                      </a:r>
                    </a:p>
                  </a:txBody>
                  <a:tcPr/>
                </a:tc>
                <a:tc>
                  <a:txBody>
                    <a:bodyPr/>
                    <a:lstStyle/>
                    <a:p>
                      <a:r>
                        <a:rPr lang="en-US" dirty="0"/>
                        <a:t>1</a:t>
                      </a:r>
                    </a:p>
                  </a:txBody>
                  <a:tcPr/>
                </a:tc>
                <a:tc>
                  <a:txBody>
                    <a:bodyPr/>
                    <a:lstStyle/>
                    <a:p>
                      <a:r>
                        <a:rPr lang="en-US" dirty="0"/>
                        <a:t>1</a:t>
                      </a:r>
                    </a:p>
                  </a:txBody>
                  <a:tcPr/>
                </a:tc>
                <a:extLst>
                  <a:ext uri="{0D108BD9-81ED-4DB2-BD59-A6C34878D82A}">
                    <a16:rowId xmlns:a16="http://schemas.microsoft.com/office/drawing/2014/main" val="10003"/>
                  </a:ext>
                </a:extLst>
              </a:tr>
              <a:tr h="355922">
                <a:tc>
                  <a:txBody>
                    <a:bodyPr/>
                    <a:lstStyle/>
                    <a:p>
                      <a:r>
                        <a:rPr lang="en-US" dirty="0"/>
                        <a:t>Worker  D</a:t>
                      </a:r>
                    </a:p>
                  </a:txBody>
                  <a:tcPr/>
                </a:tc>
                <a:tc>
                  <a:txBody>
                    <a:bodyPr/>
                    <a:lstStyle/>
                    <a:p>
                      <a:r>
                        <a:rPr lang="en-US" dirty="0"/>
                        <a:t>0</a:t>
                      </a:r>
                    </a:p>
                  </a:txBody>
                  <a:tcPr/>
                </a:tc>
                <a:tc>
                  <a:txBody>
                    <a:bodyPr/>
                    <a:lstStyle/>
                    <a:p>
                      <a:r>
                        <a:rPr lang="en-US" dirty="0"/>
                        <a:t>0</a:t>
                      </a:r>
                    </a:p>
                  </a:txBody>
                  <a:tcPr/>
                </a:tc>
                <a:tc>
                  <a:txBody>
                    <a:bodyPr/>
                    <a:lstStyle/>
                    <a:p>
                      <a:r>
                        <a:rPr lang="en-US" dirty="0"/>
                        <a:t>0</a:t>
                      </a:r>
                    </a:p>
                  </a:txBody>
                  <a:tcPr/>
                </a:tc>
                <a:tc>
                  <a:txBody>
                    <a:bodyPr/>
                    <a:lstStyle/>
                    <a:p>
                      <a:r>
                        <a:rPr lang="en-US" dirty="0"/>
                        <a:t>0</a:t>
                      </a:r>
                    </a:p>
                  </a:txBody>
                  <a:tcPr/>
                </a:tc>
                <a:tc>
                  <a:txBody>
                    <a:bodyPr/>
                    <a:lstStyle/>
                    <a:p>
                      <a:r>
                        <a:rPr lang="en-US" dirty="0"/>
                        <a:t>0</a:t>
                      </a:r>
                    </a:p>
                  </a:txBody>
                  <a:tcPr/>
                </a:tc>
                <a:extLst>
                  <a:ext uri="{0D108BD9-81ED-4DB2-BD59-A6C34878D82A}">
                    <a16:rowId xmlns:a16="http://schemas.microsoft.com/office/drawing/2014/main" val="10004"/>
                  </a:ext>
                </a:extLst>
              </a:tr>
              <a:tr h="415781">
                <a:tc>
                  <a:txBody>
                    <a:bodyPr/>
                    <a:lstStyle/>
                    <a:p>
                      <a:r>
                        <a:rPr lang="en-US" dirty="0"/>
                        <a:t>Worker</a:t>
                      </a:r>
                      <a:r>
                        <a:rPr lang="en-US" baseline="0" dirty="0"/>
                        <a:t> E</a:t>
                      </a:r>
                      <a:endParaRPr lang="en-US" dirty="0"/>
                    </a:p>
                  </a:txBody>
                  <a:tcPr/>
                </a:tc>
                <a:tc>
                  <a:txBody>
                    <a:bodyPr/>
                    <a:lstStyle/>
                    <a:p>
                      <a:r>
                        <a:rPr lang="en-US" dirty="0"/>
                        <a:t>12</a:t>
                      </a:r>
                    </a:p>
                  </a:txBody>
                  <a:tcPr/>
                </a:tc>
                <a:tc>
                  <a:txBody>
                    <a:bodyPr/>
                    <a:lstStyle/>
                    <a:p>
                      <a:r>
                        <a:rPr lang="en-US" dirty="0"/>
                        <a:t>8</a:t>
                      </a:r>
                    </a:p>
                  </a:txBody>
                  <a:tcPr/>
                </a:tc>
                <a:tc>
                  <a:txBody>
                    <a:bodyPr/>
                    <a:lstStyle/>
                    <a:p>
                      <a:r>
                        <a:rPr lang="en-US" dirty="0"/>
                        <a:t>3</a:t>
                      </a:r>
                    </a:p>
                  </a:txBody>
                  <a:tcPr/>
                </a:tc>
                <a:tc>
                  <a:txBody>
                    <a:bodyPr/>
                    <a:lstStyle/>
                    <a:p>
                      <a:r>
                        <a:rPr lang="en-US" dirty="0"/>
                        <a:t>1</a:t>
                      </a:r>
                    </a:p>
                  </a:txBody>
                  <a:tcPr/>
                </a:tc>
                <a:tc>
                  <a:txBody>
                    <a:bodyPr/>
                    <a:lstStyle/>
                    <a:p>
                      <a:r>
                        <a:rPr lang="en-US" dirty="0"/>
                        <a:t>1</a:t>
                      </a:r>
                    </a:p>
                  </a:txBody>
                  <a:tcPr/>
                </a:tc>
                <a:extLst>
                  <a:ext uri="{0D108BD9-81ED-4DB2-BD59-A6C34878D82A}">
                    <a16:rowId xmlns:a16="http://schemas.microsoft.com/office/drawing/2014/main" val="10005"/>
                  </a:ext>
                </a:extLst>
              </a:tr>
              <a:tr h="455476">
                <a:tc>
                  <a:txBody>
                    <a:bodyPr/>
                    <a:lstStyle/>
                    <a:p>
                      <a:r>
                        <a:rPr lang="en-US" dirty="0"/>
                        <a:t>Worker</a:t>
                      </a:r>
                      <a:r>
                        <a:rPr lang="en-US" baseline="0" dirty="0"/>
                        <a:t> F</a:t>
                      </a:r>
                      <a:endParaRPr lang="en-US" dirty="0"/>
                    </a:p>
                  </a:txBody>
                  <a:tcPr/>
                </a:tc>
                <a:tc>
                  <a:txBody>
                    <a:bodyPr/>
                    <a:lstStyle/>
                    <a:p>
                      <a:r>
                        <a:rPr lang="en-US" dirty="0"/>
                        <a:t>3</a:t>
                      </a:r>
                    </a:p>
                  </a:txBody>
                  <a:tcPr/>
                </a:tc>
                <a:tc>
                  <a:txBody>
                    <a:bodyPr/>
                    <a:lstStyle/>
                    <a:p>
                      <a:r>
                        <a:rPr lang="en-US" dirty="0"/>
                        <a:t>3</a:t>
                      </a:r>
                    </a:p>
                  </a:txBody>
                  <a:tcPr/>
                </a:tc>
                <a:tc>
                  <a:txBody>
                    <a:bodyPr/>
                    <a:lstStyle/>
                    <a:p>
                      <a:r>
                        <a:rPr lang="en-US" dirty="0"/>
                        <a:t>4</a:t>
                      </a:r>
                    </a:p>
                  </a:txBody>
                  <a:tcPr/>
                </a:tc>
                <a:tc>
                  <a:txBody>
                    <a:bodyPr/>
                    <a:lstStyle/>
                    <a:p>
                      <a:r>
                        <a:rPr lang="en-US" dirty="0"/>
                        <a:t>0</a:t>
                      </a:r>
                    </a:p>
                  </a:txBody>
                  <a:tcPr/>
                </a:tc>
                <a:tc>
                  <a:txBody>
                    <a:bodyPr/>
                    <a:lstStyle/>
                    <a:p>
                      <a:r>
                        <a:rPr lang="en-US" dirty="0"/>
                        <a:t>0</a:t>
                      </a: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6122498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228600"/>
            <a:ext cx="6248400" cy="978408"/>
          </a:xfrm>
        </p:spPr>
        <p:txBody>
          <a:bodyPr>
            <a:noAutofit/>
          </a:bodyPr>
          <a:lstStyle/>
          <a:p>
            <a:pPr eaLnBrk="1" fontAlgn="auto" hangingPunct="1">
              <a:spcAft>
                <a:spcPts val="0"/>
              </a:spcAft>
              <a:defRPr/>
            </a:pPr>
            <a:r>
              <a:rPr lang="en-US" sz="4400" dirty="0">
                <a:solidFill>
                  <a:schemeClr val="accent1">
                    <a:satMod val="150000"/>
                  </a:schemeClr>
                </a:solidFill>
              </a:rPr>
              <a:t>Pareto</a:t>
            </a:r>
          </a:p>
        </p:txBody>
      </p:sp>
      <p:sp>
        <p:nvSpPr>
          <p:cNvPr id="216066" name="Content Placeholder 2"/>
          <p:cNvSpPr>
            <a:spLocks noGrp="1"/>
          </p:cNvSpPr>
          <p:nvPr>
            <p:ph idx="1"/>
          </p:nvPr>
        </p:nvSpPr>
        <p:spPr>
          <a:xfrm>
            <a:off x="2362200" y="1524000"/>
            <a:ext cx="6248400" cy="2057400"/>
          </a:xfrm>
        </p:spPr>
        <p:txBody>
          <a:bodyPr/>
          <a:lstStyle/>
          <a:p>
            <a:pPr lvl="1" eaLnBrk="1" hangingPunct="1"/>
            <a:r>
              <a:rPr lang="en-US" dirty="0"/>
              <a:t>Visual bar chart</a:t>
            </a:r>
          </a:p>
          <a:p>
            <a:pPr lvl="1" eaLnBrk="1" hangingPunct="1"/>
            <a:r>
              <a:rPr lang="en-US" dirty="0"/>
              <a:t>Shows relative frequency by  sorting the data by largest data occurrences to lowest data occurrences </a:t>
            </a:r>
          </a:p>
          <a:p>
            <a:pPr lvl="1" eaLnBrk="1" hangingPunct="1"/>
            <a:r>
              <a:rPr lang="en-US" dirty="0"/>
              <a:t>Focus attention on “vital few”</a:t>
            </a:r>
          </a:p>
          <a:p>
            <a:pPr lvl="1" eaLnBrk="1" hangingPunct="1"/>
            <a:r>
              <a:rPr lang="en-US" dirty="0"/>
              <a:t>Identify where to focus limited resources for biggest impact</a:t>
            </a:r>
          </a:p>
          <a:p>
            <a:pPr lvl="1" eaLnBrk="1" hangingPunct="1"/>
            <a:r>
              <a:rPr lang="en-US" dirty="0"/>
              <a:t>Example in student supplement</a:t>
            </a:r>
          </a:p>
          <a:p>
            <a:pPr lvl="1" eaLnBrk="1" hangingPunct="1"/>
            <a:endParaRPr lang="en-US" dirty="0"/>
          </a:p>
        </p:txBody>
      </p:sp>
      <p:sp>
        <p:nvSpPr>
          <p:cNvPr id="216067" name="Text Placeholder 3"/>
          <p:cNvSpPr>
            <a:spLocks noGrp="1"/>
          </p:cNvSpPr>
          <p:nvPr>
            <p:ph type="body" sz="half" idx="2"/>
          </p:nvPr>
        </p:nvSpPr>
        <p:spPr>
          <a:xfrm>
            <a:off x="168275" y="1730375"/>
            <a:ext cx="2468563" cy="4572000"/>
          </a:xfrm>
        </p:spPr>
        <p:txBody>
          <a:bodyPr/>
          <a:lstStyle/>
          <a:p>
            <a:pPr eaLnBrk="1" hangingPunct="1"/>
            <a:r>
              <a:rPr lang="en-US"/>
              <a:t>Plan</a:t>
            </a:r>
          </a:p>
          <a:p>
            <a:pPr lvl="1" eaLnBrk="1" hangingPunct="1"/>
            <a:r>
              <a:rPr lang="en-US"/>
              <a:t>Define problem</a:t>
            </a:r>
          </a:p>
          <a:p>
            <a:pPr lvl="1" eaLnBrk="1" hangingPunct="1"/>
            <a:r>
              <a:rPr lang="en-US"/>
              <a:t>Define goals</a:t>
            </a:r>
          </a:p>
          <a:p>
            <a:pPr lvl="1" eaLnBrk="1" hangingPunct="1"/>
            <a:r>
              <a:rPr lang="en-US"/>
              <a:t>Describe existing</a:t>
            </a:r>
          </a:p>
          <a:p>
            <a:pPr lvl="1" eaLnBrk="1" hangingPunct="1"/>
            <a:r>
              <a:rPr lang="en-US"/>
              <a:t>Generate causes and prioritize causes</a:t>
            </a:r>
          </a:p>
          <a:p>
            <a:pPr lvl="1" eaLnBrk="1" hangingPunct="1"/>
            <a:r>
              <a:rPr lang="en-US"/>
              <a:t>Collect data</a:t>
            </a:r>
          </a:p>
          <a:p>
            <a:pPr lvl="1" eaLnBrk="1" hangingPunct="1"/>
            <a:r>
              <a:rPr lang="en-US" b="1"/>
              <a:t>Analyze data using statistical tools</a:t>
            </a:r>
          </a:p>
          <a:p>
            <a:pPr lvl="1" eaLnBrk="1" hangingPunct="1"/>
            <a:r>
              <a:rPr lang="en-US"/>
              <a:t>Identify improvement plan</a:t>
            </a:r>
          </a:p>
          <a:p>
            <a:pPr eaLnBrk="1" hangingPunct="1"/>
            <a:endParaRPr lang="en-US"/>
          </a:p>
        </p:txBody>
      </p:sp>
      <p:sp>
        <p:nvSpPr>
          <p:cNvPr id="216068" name="TextBox 6"/>
          <p:cNvSpPr txBox="1">
            <a:spLocks noChangeArrowheads="1"/>
          </p:cNvSpPr>
          <p:nvPr/>
        </p:nvSpPr>
        <p:spPr bwMode="auto">
          <a:xfrm>
            <a:off x="457200" y="457200"/>
            <a:ext cx="1905000" cy="523875"/>
          </a:xfrm>
          <a:prstGeom prst="rect">
            <a:avLst/>
          </a:prstGeom>
          <a:solidFill>
            <a:schemeClr val="tx1"/>
          </a:solidFill>
          <a:ln w="9525">
            <a:noFill/>
            <a:miter lim="800000"/>
            <a:headEnd/>
            <a:tailEnd/>
          </a:ln>
        </p:spPr>
        <p:txBody>
          <a:bodyPr>
            <a:spAutoFit/>
          </a:bodyPr>
          <a:lstStyle/>
          <a:p>
            <a:r>
              <a:rPr lang="en-US" sz="2800">
                <a:solidFill>
                  <a:schemeClr val="accent1"/>
                </a:solidFill>
                <a:latin typeface="Corbel" pitchFamily="34" charset="0"/>
              </a:rPr>
              <a:t>PDSA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228600"/>
            <a:ext cx="6248400" cy="978408"/>
          </a:xfrm>
        </p:spPr>
        <p:txBody>
          <a:bodyPr>
            <a:noAutofit/>
          </a:bodyPr>
          <a:lstStyle/>
          <a:p>
            <a:pPr eaLnBrk="1" fontAlgn="auto" hangingPunct="1">
              <a:spcAft>
                <a:spcPts val="0"/>
              </a:spcAft>
              <a:defRPr/>
            </a:pPr>
            <a:r>
              <a:rPr lang="en-US" sz="4400" dirty="0">
                <a:solidFill>
                  <a:schemeClr val="accent1">
                    <a:satMod val="150000"/>
                  </a:schemeClr>
                </a:solidFill>
              </a:rPr>
              <a:t>Pareto</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2725194553"/>
              </p:ext>
            </p:extLst>
          </p:nvPr>
        </p:nvGraphicFramePr>
        <p:xfrm>
          <a:off x="2362202" y="1600201"/>
          <a:ext cx="5589586" cy="2157663"/>
        </p:xfrm>
        <a:graphic>
          <a:graphicData uri="http://schemas.openxmlformats.org/drawingml/2006/table">
            <a:tbl>
              <a:tblPr firstRow="1" firstCol="1" lastRow="1" lastCol="1" bandRow="1" bandCol="1">
                <a:tableStyleId>{5C22544A-7EE6-4342-B048-85BDC9FD1C3A}</a:tableStyleId>
              </a:tblPr>
              <a:tblGrid>
                <a:gridCol w="1156298">
                  <a:extLst>
                    <a:ext uri="{9D8B030D-6E8A-4147-A177-3AD203B41FA5}">
                      <a16:colId xmlns:a16="http://schemas.microsoft.com/office/drawing/2014/main" val="20000"/>
                    </a:ext>
                  </a:extLst>
                </a:gridCol>
                <a:gridCol w="1419758">
                  <a:extLst>
                    <a:ext uri="{9D8B030D-6E8A-4147-A177-3AD203B41FA5}">
                      <a16:colId xmlns:a16="http://schemas.microsoft.com/office/drawing/2014/main" val="20001"/>
                    </a:ext>
                  </a:extLst>
                </a:gridCol>
                <a:gridCol w="1024568">
                  <a:extLst>
                    <a:ext uri="{9D8B030D-6E8A-4147-A177-3AD203B41FA5}">
                      <a16:colId xmlns:a16="http://schemas.microsoft.com/office/drawing/2014/main" val="20002"/>
                    </a:ext>
                  </a:extLst>
                </a:gridCol>
                <a:gridCol w="994481">
                  <a:extLst>
                    <a:ext uri="{9D8B030D-6E8A-4147-A177-3AD203B41FA5}">
                      <a16:colId xmlns:a16="http://schemas.microsoft.com/office/drawing/2014/main" val="20003"/>
                    </a:ext>
                  </a:extLst>
                </a:gridCol>
                <a:gridCol w="994481">
                  <a:extLst>
                    <a:ext uri="{9D8B030D-6E8A-4147-A177-3AD203B41FA5}">
                      <a16:colId xmlns:a16="http://schemas.microsoft.com/office/drawing/2014/main" val="20004"/>
                    </a:ext>
                  </a:extLst>
                </a:gridCol>
              </a:tblGrid>
              <a:tr h="282972">
                <a:tc>
                  <a:txBody>
                    <a:bodyPr/>
                    <a:lstStyle/>
                    <a:p>
                      <a:pPr marL="0" marR="0">
                        <a:spcBef>
                          <a:spcPts val="0"/>
                        </a:spcBef>
                        <a:spcAft>
                          <a:spcPts val="0"/>
                        </a:spcAft>
                      </a:pPr>
                      <a:r>
                        <a:rPr lang="en-US" sz="1200" dirty="0">
                          <a:effectLst/>
                        </a:rPr>
                        <a:t>Cause</a:t>
                      </a:r>
                      <a:endParaRPr lang="en-US" sz="12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1200">
                          <a:effectLst/>
                        </a:rPr>
                        <a:t>No. of Absences</a:t>
                      </a:r>
                      <a:endParaRPr lang="en-US" sz="1200">
                        <a:effectLst/>
                        <a:latin typeface="Times New Roman"/>
                        <a:ea typeface="Times New Roman"/>
                      </a:endParaRPr>
                    </a:p>
                  </a:txBody>
                  <a:tcPr marL="68580" marR="68580" marT="0" marB="0"/>
                </a:tc>
                <a:tc>
                  <a:txBody>
                    <a:bodyPr/>
                    <a:lstStyle/>
                    <a:p>
                      <a:pPr marL="0" marR="0" algn="ctr">
                        <a:spcBef>
                          <a:spcPts val="0"/>
                        </a:spcBef>
                        <a:spcAft>
                          <a:spcPts val="0"/>
                        </a:spcAft>
                      </a:pPr>
                      <a:r>
                        <a:rPr lang="en-US" sz="1200">
                          <a:effectLst/>
                        </a:rPr>
                        <a:t>Cumulative</a:t>
                      </a:r>
                      <a:endParaRPr lang="en-US" sz="1200">
                        <a:effectLst/>
                        <a:latin typeface="Times New Roman"/>
                        <a:ea typeface="Times New Roman"/>
                      </a:endParaRPr>
                    </a:p>
                  </a:txBody>
                  <a:tcPr marL="68580" marR="68580" marT="0" marB="0"/>
                </a:tc>
                <a:tc>
                  <a:txBody>
                    <a:bodyPr/>
                    <a:lstStyle/>
                    <a:p>
                      <a:pPr marL="0" marR="0" algn="ctr">
                        <a:spcBef>
                          <a:spcPts val="0"/>
                        </a:spcBef>
                        <a:spcAft>
                          <a:spcPts val="0"/>
                        </a:spcAft>
                      </a:pPr>
                      <a:r>
                        <a:rPr lang="en-US" sz="1200">
                          <a:effectLst/>
                        </a:rPr>
                        <a:t>Percentage</a:t>
                      </a:r>
                      <a:endParaRPr lang="en-US" sz="1200">
                        <a:effectLst/>
                        <a:latin typeface="Times New Roman"/>
                        <a:ea typeface="Times New Roman"/>
                      </a:endParaRPr>
                    </a:p>
                  </a:txBody>
                  <a:tcPr marL="68580" marR="68580" marT="0" marB="0"/>
                </a:tc>
                <a:tc>
                  <a:txBody>
                    <a:bodyPr/>
                    <a:lstStyle/>
                    <a:p>
                      <a:pPr marL="0" marR="0" algn="ctr">
                        <a:spcBef>
                          <a:spcPts val="0"/>
                        </a:spcBef>
                        <a:spcAft>
                          <a:spcPts val="0"/>
                        </a:spcAft>
                      </a:pPr>
                      <a:r>
                        <a:rPr lang="en-US" sz="1200">
                          <a:effectLst/>
                        </a:rPr>
                        <a:t>Cumulative</a:t>
                      </a:r>
                      <a:endParaRPr lang="en-US" sz="1200">
                        <a:effectLst/>
                        <a:latin typeface="Times New Roman"/>
                        <a:ea typeface="Times New Roman"/>
                      </a:endParaRPr>
                    </a:p>
                  </a:txBody>
                  <a:tcPr marL="68580" marR="68580" marT="0" marB="0"/>
                </a:tc>
                <a:extLst>
                  <a:ext uri="{0D108BD9-81ED-4DB2-BD59-A6C34878D82A}">
                    <a16:rowId xmlns:a16="http://schemas.microsoft.com/office/drawing/2014/main" val="10000"/>
                  </a:ext>
                </a:extLst>
              </a:tr>
              <a:tr h="282972">
                <a:tc>
                  <a:txBody>
                    <a:bodyPr/>
                    <a:lstStyle/>
                    <a:p>
                      <a:pPr marL="0" marR="0">
                        <a:spcBef>
                          <a:spcPts val="0"/>
                        </a:spcBef>
                        <a:spcAft>
                          <a:spcPts val="0"/>
                        </a:spcAft>
                      </a:pPr>
                      <a:r>
                        <a:rPr lang="en-US" sz="1200">
                          <a:effectLst/>
                        </a:rPr>
                        <a:t>Weather</a:t>
                      </a:r>
                      <a:endParaRPr lang="en-US" sz="1200">
                        <a:effectLst/>
                        <a:latin typeface="Times New Roman"/>
                        <a:ea typeface="Times New Roman"/>
                      </a:endParaRPr>
                    </a:p>
                  </a:txBody>
                  <a:tcPr marL="68580" marR="68580" marT="0" marB="0"/>
                </a:tc>
                <a:tc>
                  <a:txBody>
                    <a:bodyPr/>
                    <a:lstStyle/>
                    <a:p>
                      <a:pPr marL="0" marR="0" algn="ctr">
                        <a:spcBef>
                          <a:spcPts val="0"/>
                        </a:spcBef>
                        <a:spcAft>
                          <a:spcPts val="0"/>
                        </a:spcAft>
                      </a:pPr>
                      <a:r>
                        <a:rPr lang="en-US" sz="1200" dirty="0">
                          <a:effectLst/>
                        </a:rPr>
                        <a:t>15</a:t>
                      </a:r>
                      <a:endParaRPr lang="en-US" sz="12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1200">
                          <a:effectLst/>
                        </a:rPr>
                        <a:t>15</a:t>
                      </a:r>
                      <a:endParaRPr lang="en-US" sz="1200">
                        <a:effectLst/>
                        <a:latin typeface="Times New Roman"/>
                        <a:ea typeface="Times New Roman"/>
                      </a:endParaRPr>
                    </a:p>
                  </a:txBody>
                  <a:tcPr marL="68580" marR="68580" marT="0" marB="0"/>
                </a:tc>
                <a:tc>
                  <a:txBody>
                    <a:bodyPr/>
                    <a:lstStyle/>
                    <a:p>
                      <a:pPr marL="0" marR="0" algn="ctr">
                        <a:spcBef>
                          <a:spcPts val="0"/>
                        </a:spcBef>
                        <a:spcAft>
                          <a:spcPts val="0"/>
                        </a:spcAft>
                      </a:pPr>
                      <a:r>
                        <a:rPr lang="en-US" sz="1200">
                          <a:effectLst/>
                        </a:rPr>
                        <a:t>31%</a:t>
                      </a:r>
                      <a:endParaRPr lang="en-US" sz="1200">
                        <a:effectLst/>
                        <a:latin typeface="Times New Roman"/>
                        <a:ea typeface="Times New Roman"/>
                      </a:endParaRPr>
                    </a:p>
                  </a:txBody>
                  <a:tcPr marL="68580" marR="68580" marT="0" marB="0"/>
                </a:tc>
                <a:tc>
                  <a:txBody>
                    <a:bodyPr/>
                    <a:lstStyle/>
                    <a:p>
                      <a:pPr marL="0" marR="0" algn="ctr">
                        <a:spcBef>
                          <a:spcPts val="0"/>
                        </a:spcBef>
                        <a:spcAft>
                          <a:spcPts val="0"/>
                        </a:spcAft>
                      </a:pPr>
                      <a:r>
                        <a:rPr lang="en-US" sz="1200">
                          <a:effectLst/>
                        </a:rPr>
                        <a:t>31%</a:t>
                      </a:r>
                      <a:endParaRPr lang="en-US" sz="1200">
                        <a:effectLst/>
                        <a:latin typeface="Times New Roman"/>
                        <a:ea typeface="Times New Roman"/>
                      </a:endParaRPr>
                    </a:p>
                  </a:txBody>
                  <a:tcPr marL="68580" marR="68580" marT="0" marB="0"/>
                </a:tc>
                <a:extLst>
                  <a:ext uri="{0D108BD9-81ED-4DB2-BD59-A6C34878D82A}">
                    <a16:rowId xmlns:a16="http://schemas.microsoft.com/office/drawing/2014/main" val="10001"/>
                  </a:ext>
                </a:extLst>
              </a:tr>
              <a:tr h="282972">
                <a:tc>
                  <a:txBody>
                    <a:bodyPr/>
                    <a:lstStyle/>
                    <a:p>
                      <a:pPr marL="0" marR="0">
                        <a:spcBef>
                          <a:spcPts val="0"/>
                        </a:spcBef>
                        <a:spcAft>
                          <a:spcPts val="0"/>
                        </a:spcAft>
                      </a:pPr>
                      <a:r>
                        <a:rPr lang="en-US" sz="1200">
                          <a:effectLst/>
                        </a:rPr>
                        <a:t>Illness</a:t>
                      </a:r>
                      <a:endParaRPr lang="en-US" sz="1200">
                        <a:effectLst/>
                        <a:latin typeface="Times New Roman"/>
                        <a:ea typeface="Times New Roman"/>
                      </a:endParaRPr>
                    </a:p>
                  </a:txBody>
                  <a:tcPr marL="68580" marR="68580" marT="0" marB="0"/>
                </a:tc>
                <a:tc>
                  <a:txBody>
                    <a:bodyPr/>
                    <a:lstStyle/>
                    <a:p>
                      <a:pPr marL="0" marR="0" algn="ctr">
                        <a:spcBef>
                          <a:spcPts val="0"/>
                        </a:spcBef>
                        <a:spcAft>
                          <a:spcPts val="0"/>
                        </a:spcAft>
                      </a:pPr>
                      <a:r>
                        <a:rPr lang="en-US" sz="1200">
                          <a:effectLst/>
                        </a:rPr>
                        <a:t>12</a:t>
                      </a:r>
                      <a:endParaRPr lang="en-US" sz="1200">
                        <a:effectLst/>
                        <a:latin typeface="Times New Roman"/>
                        <a:ea typeface="Times New Roman"/>
                      </a:endParaRPr>
                    </a:p>
                  </a:txBody>
                  <a:tcPr marL="68580" marR="68580" marT="0" marB="0"/>
                </a:tc>
                <a:tc>
                  <a:txBody>
                    <a:bodyPr/>
                    <a:lstStyle/>
                    <a:p>
                      <a:pPr marL="0" marR="0" algn="ctr">
                        <a:spcBef>
                          <a:spcPts val="0"/>
                        </a:spcBef>
                        <a:spcAft>
                          <a:spcPts val="0"/>
                        </a:spcAft>
                      </a:pPr>
                      <a:r>
                        <a:rPr lang="en-US" sz="1200">
                          <a:effectLst/>
                        </a:rPr>
                        <a:t>27</a:t>
                      </a:r>
                      <a:endParaRPr lang="en-US" sz="1200">
                        <a:effectLst/>
                        <a:latin typeface="Times New Roman"/>
                        <a:ea typeface="Times New Roman"/>
                      </a:endParaRPr>
                    </a:p>
                  </a:txBody>
                  <a:tcPr marL="68580" marR="68580" marT="0" marB="0"/>
                </a:tc>
                <a:tc>
                  <a:txBody>
                    <a:bodyPr/>
                    <a:lstStyle/>
                    <a:p>
                      <a:pPr marL="0" marR="0" algn="ctr">
                        <a:spcBef>
                          <a:spcPts val="0"/>
                        </a:spcBef>
                        <a:spcAft>
                          <a:spcPts val="0"/>
                        </a:spcAft>
                      </a:pPr>
                      <a:r>
                        <a:rPr lang="en-US" sz="1200">
                          <a:effectLst/>
                        </a:rPr>
                        <a:t>24%</a:t>
                      </a:r>
                      <a:endParaRPr lang="en-US" sz="1200">
                        <a:effectLst/>
                        <a:latin typeface="Times New Roman"/>
                        <a:ea typeface="Times New Roman"/>
                      </a:endParaRPr>
                    </a:p>
                  </a:txBody>
                  <a:tcPr marL="68580" marR="68580" marT="0" marB="0"/>
                </a:tc>
                <a:tc>
                  <a:txBody>
                    <a:bodyPr/>
                    <a:lstStyle/>
                    <a:p>
                      <a:pPr marL="0" marR="0" algn="ctr">
                        <a:spcBef>
                          <a:spcPts val="0"/>
                        </a:spcBef>
                        <a:spcAft>
                          <a:spcPts val="0"/>
                        </a:spcAft>
                      </a:pPr>
                      <a:r>
                        <a:rPr lang="en-US" sz="1200">
                          <a:effectLst/>
                        </a:rPr>
                        <a:t>55%</a:t>
                      </a:r>
                      <a:endParaRPr lang="en-US" sz="1200">
                        <a:effectLst/>
                        <a:latin typeface="Times New Roman"/>
                        <a:ea typeface="Times New Roman"/>
                      </a:endParaRPr>
                    </a:p>
                  </a:txBody>
                  <a:tcPr marL="68580" marR="68580" marT="0" marB="0"/>
                </a:tc>
                <a:extLst>
                  <a:ext uri="{0D108BD9-81ED-4DB2-BD59-A6C34878D82A}">
                    <a16:rowId xmlns:a16="http://schemas.microsoft.com/office/drawing/2014/main" val="10002"/>
                  </a:ext>
                </a:extLst>
              </a:tr>
              <a:tr h="282972">
                <a:tc>
                  <a:txBody>
                    <a:bodyPr/>
                    <a:lstStyle/>
                    <a:p>
                      <a:pPr marL="0" marR="0">
                        <a:spcBef>
                          <a:spcPts val="0"/>
                        </a:spcBef>
                        <a:spcAft>
                          <a:spcPts val="0"/>
                        </a:spcAft>
                      </a:pPr>
                      <a:r>
                        <a:rPr lang="en-US" sz="1200">
                          <a:effectLst/>
                        </a:rPr>
                        <a:t>Family Issues</a:t>
                      </a:r>
                      <a:endParaRPr lang="en-US" sz="1200">
                        <a:effectLst/>
                        <a:latin typeface="Times New Roman"/>
                        <a:ea typeface="Times New Roman"/>
                      </a:endParaRPr>
                    </a:p>
                  </a:txBody>
                  <a:tcPr marL="68580" marR="68580" marT="0" marB="0"/>
                </a:tc>
                <a:tc>
                  <a:txBody>
                    <a:bodyPr/>
                    <a:lstStyle/>
                    <a:p>
                      <a:pPr marL="0" marR="0" algn="ctr">
                        <a:spcBef>
                          <a:spcPts val="0"/>
                        </a:spcBef>
                        <a:spcAft>
                          <a:spcPts val="0"/>
                        </a:spcAft>
                      </a:pPr>
                      <a:r>
                        <a:rPr lang="en-US" sz="1200">
                          <a:effectLst/>
                        </a:rPr>
                        <a:t>11</a:t>
                      </a:r>
                      <a:endParaRPr lang="en-US" sz="1200">
                        <a:effectLst/>
                        <a:latin typeface="Times New Roman"/>
                        <a:ea typeface="Times New Roman"/>
                      </a:endParaRPr>
                    </a:p>
                  </a:txBody>
                  <a:tcPr marL="68580" marR="68580" marT="0" marB="0"/>
                </a:tc>
                <a:tc>
                  <a:txBody>
                    <a:bodyPr/>
                    <a:lstStyle/>
                    <a:p>
                      <a:pPr marL="0" marR="0" algn="ctr">
                        <a:spcBef>
                          <a:spcPts val="0"/>
                        </a:spcBef>
                        <a:spcAft>
                          <a:spcPts val="0"/>
                        </a:spcAft>
                      </a:pPr>
                      <a:r>
                        <a:rPr lang="en-US" sz="1200">
                          <a:effectLst/>
                        </a:rPr>
                        <a:t>38</a:t>
                      </a:r>
                      <a:endParaRPr lang="en-US" sz="1200">
                        <a:effectLst/>
                        <a:latin typeface="Times New Roman"/>
                        <a:ea typeface="Times New Roman"/>
                      </a:endParaRPr>
                    </a:p>
                  </a:txBody>
                  <a:tcPr marL="68580" marR="68580" marT="0" marB="0"/>
                </a:tc>
                <a:tc>
                  <a:txBody>
                    <a:bodyPr/>
                    <a:lstStyle/>
                    <a:p>
                      <a:pPr marL="0" marR="0" algn="ctr">
                        <a:spcBef>
                          <a:spcPts val="0"/>
                        </a:spcBef>
                        <a:spcAft>
                          <a:spcPts val="0"/>
                        </a:spcAft>
                      </a:pPr>
                      <a:r>
                        <a:rPr lang="en-US" sz="1200">
                          <a:effectLst/>
                        </a:rPr>
                        <a:t>22%</a:t>
                      </a:r>
                      <a:endParaRPr lang="en-US" sz="1200">
                        <a:effectLst/>
                        <a:latin typeface="Times New Roman"/>
                        <a:ea typeface="Times New Roman"/>
                      </a:endParaRPr>
                    </a:p>
                  </a:txBody>
                  <a:tcPr marL="68580" marR="68580" marT="0" marB="0"/>
                </a:tc>
                <a:tc>
                  <a:txBody>
                    <a:bodyPr/>
                    <a:lstStyle/>
                    <a:p>
                      <a:pPr marL="0" marR="0" algn="ctr">
                        <a:spcBef>
                          <a:spcPts val="0"/>
                        </a:spcBef>
                        <a:spcAft>
                          <a:spcPts val="0"/>
                        </a:spcAft>
                      </a:pPr>
                      <a:r>
                        <a:rPr lang="en-US" sz="1200">
                          <a:effectLst/>
                        </a:rPr>
                        <a:t>77%</a:t>
                      </a:r>
                      <a:endParaRPr lang="en-US" sz="1200">
                        <a:effectLst/>
                        <a:latin typeface="Times New Roman"/>
                        <a:ea typeface="Times New Roman"/>
                      </a:endParaRPr>
                    </a:p>
                  </a:txBody>
                  <a:tcPr marL="68580" marR="68580" marT="0" marB="0"/>
                </a:tc>
                <a:extLst>
                  <a:ext uri="{0D108BD9-81ED-4DB2-BD59-A6C34878D82A}">
                    <a16:rowId xmlns:a16="http://schemas.microsoft.com/office/drawing/2014/main" val="10003"/>
                  </a:ext>
                </a:extLst>
              </a:tr>
              <a:tr h="459831">
                <a:tc>
                  <a:txBody>
                    <a:bodyPr/>
                    <a:lstStyle/>
                    <a:p>
                      <a:pPr marL="0" marR="0">
                        <a:spcBef>
                          <a:spcPts val="0"/>
                        </a:spcBef>
                        <a:spcAft>
                          <a:spcPts val="0"/>
                        </a:spcAft>
                      </a:pPr>
                      <a:r>
                        <a:rPr lang="en-US" sz="1200">
                          <a:effectLst/>
                        </a:rPr>
                        <a:t>Day Care</a:t>
                      </a:r>
                      <a:endParaRPr lang="en-US" sz="1200">
                        <a:effectLst/>
                        <a:latin typeface="Times New Roman"/>
                        <a:ea typeface="Times New Roman"/>
                      </a:endParaRPr>
                    </a:p>
                  </a:txBody>
                  <a:tcPr marL="68580" marR="68580" marT="0" marB="0"/>
                </a:tc>
                <a:tc>
                  <a:txBody>
                    <a:bodyPr/>
                    <a:lstStyle/>
                    <a:p>
                      <a:pPr marL="0" marR="0" algn="ctr">
                        <a:spcBef>
                          <a:spcPts val="0"/>
                        </a:spcBef>
                        <a:spcAft>
                          <a:spcPts val="0"/>
                        </a:spcAft>
                      </a:pPr>
                      <a:r>
                        <a:rPr lang="en-US" sz="1200">
                          <a:effectLst/>
                        </a:rPr>
                        <a:t>7</a:t>
                      </a:r>
                      <a:endParaRPr lang="en-US" sz="1200">
                        <a:effectLst/>
                        <a:latin typeface="Times New Roman"/>
                        <a:ea typeface="Times New Roman"/>
                      </a:endParaRPr>
                    </a:p>
                  </a:txBody>
                  <a:tcPr marL="68580" marR="68580" marT="0" marB="0"/>
                </a:tc>
                <a:tc>
                  <a:txBody>
                    <a:bodyPr/>
                    <a:lstStyle/>
                    <a:p>
                      <a:pPr marL="0" marR="0" algn="ctr">
                        <a:spcBef>
                          <a:spcPts val="0"/>
                        </a:spcBef>
                        <a:spcAft>
                          <a:spcPts val="0"/>
                        </a:spcAft>
                      </a:pPr>
                      <a:r>
                        <a:rPr lang="en-US" sz="1200">
                          <a:effectLst/>
                        </a:rPr>
                        <a:t>45</a:t>
                      </a:r>
                      <a:endParaRPr lang="en-US" sz="1200">
                        <a:effectLst/>
                        <a:latin typeface="Times New Roman"/>
                        <a:ea typeface="Times New Roman"/>
                      </a:endParaRPr>
                    </a:p>
                  </a:txBody>
                  <a:tcPr marL="68580" marR="68580" marT="0" marB="0"/>
                </a:tc>
                <a:tc>
                  <a:txBody>
                    <a:bodyPr/>
                    <a:lstStyle/>
                    <a:p>
                      <a:pPr marL="0" marR="0" algn="ctr">
                        <a:spcBef>
                          <a:spcPts val="0"/>
                        </a:spcBef>
                        <a:spcAft>
                          <a:spcPts val="0"/>
                        </a:spcAft>
                      </a:pPr>
                      <a:r>
                        <a:rPr lang="en-US" sz="1200">
                          <a:effectLst/>
                        </a:rPr>
                        <a:t>14%</a:t>
                      </a:r>
                      <a:endParaRPr lang="en-US" sz="1200">
                        <a:effectLst/>
                        <a:latin typeface="Times New Roman"/>
                        <a:ea typeface="Times New Roman"/>
                      </a:endParaRPr>
                    </a:p>
                  </a:txBody>
                  <a:tcPr marL="68580" marR="68580" marT="0" marB="0"/>
                </a:tc>
                <a:tc>
                  <a:txBody>
                    <a:bodyPr/>
                    <a:lstStyle/>
                    <a:p>
                      <a:pPr marL="0" marR="0" algn="ctr">
                        <a:spcBef>
                          <a:spcPts val="0"/>
                        </a:spcBef>
                        <a:spcAft>
                          <a:spcPts val="0"/>
                        </a:spcAft>
                      </a:pPr>
                      <a:r>
                        <a:rPr lang="en-US" sz="1200">
                          <a:effectLst/>
                        </a:rPr>
                        <a:t>91%</a:t>
                      </a:r>
                      <a:endParaRPr lang="en-US" sz="1200">
                        <a:effectLst/>
                        <a:latin typeface="Times New Roman"/>
                        <a:ea typeface="Times New Roman"/>
                      </a:endParaRPr>
                    </a:p>
                  </a:txBody>
                  <a:tcPr marL="68580" marR="68580" marT="0" marB="0"/>
                </a:tc>
                <a:extLst>
                  <a:ext uri="{0D108BD9-81ED-4DB2-BD59-A6C34878D82A}">
                    <a16:rowId xmlns:a16="http://schemas.microsoft.com/office/drawing/2014/main" val="10004"/>
                  </a:ext>
                </a:extLst>
              </a:tr>
              <a:tr h="282972">
                <a:tc>
                  <a:txBody>
                    <a:bodyPr/>
                    <a:lstStyle/>
                    <a:p>
                      <a:pPr marL="0" marR="0">
                        <a:spcBef>
                          <a:spcPts val="0"/>
                        </a:spcBef>
                        <a:spcAft>
                          <a:spcPts val="0"/>
                        </a:spcAft>
                      </a:pPr>
                      <a:r>
                        <a:rPr lang="en-US" sz="1200">
                          <a:effectLst/>
                        </a:rPr>
                        <a:t>Bereavement</a:t>
                      </a:r>
                      <a:endParaRPr lang="en-US" sz="1200">
                        <a:effectLst/>
                        <a:latin typeface="Times New Roman"/>
                        <a:ea typeface="Times New Roman"/>
                      </a:endParaRPr>
                    </a:p>
                  </a:txBody>
                  <a:tcPr marL="68580" marR="68580" marT="0" marB="0"/>
                </a:tc>
                <a:tc>
                  <a:txBody>
                    <a:bodyPr/>
                    <a:lstStyle/>
                    <a:p>
                      <a:pPr marL="0" marR="0" algn="ctr">
                        <a:spcBef>
                          <a:spcPts val="0"/>
                        </a:spcBef>
                        <a:spcAft>
                          <a:spcPts val="0"/>
                        </a:spcAft>
                      </a:pPr>
                      <a:r>
                        <a:rPr lang="en-US" sz="1200" u="sng" dirty="0">
                          <a:effectLst/>
                        </a:rPr>
                        <a:t>4</a:t>
                      </a:r>
                      <a:endParaRPr lang="en-US" sz="12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1200">
                          <a:effectLst/>
                        </a:rPr>
                        <a:t>49</a:t>
                      </a:r>
                      <a:endParaRPr lang="en-US" sz="1200">
                        <a:effectLst/>
                        <a:latin typeface="Times New Roman"/>
                        <a:ea typeface="Times New Roman"/>
                      </a:endParaRPr>
                    </a:p>
                  </a:txBody>
                  <a:tcPr marL="68580" marR="68580" marT="0" marB="0"/>
                </a:tc>
                <a:tc>
                  <a:txBody>
                    <a:bodyPr/>
                    <a:lstStyle/>
                    <a:p>
                      <a:pPr marL="0" marR="0" algn="ctr">
                        <a:spcBef>
                          <a:spcPts val="0"/>
                        </a:spcBef>
                        <a:spcAft>
                          <a:spcPts val="0"/>
                        </a:spcAft>
                      </a:pPr>
                      <a:r>
                        <a:rPr lang="en-US" sz="1200" u="sng" dirty="0">
                          <a:effectLst/>
                        </a:rPr>
                        <a:t>8%</a:t>
                      </a:r>
                      <a:endParaRPr lang="en-US" sz="12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1200">
                          <a:effectLst/>
                        </a:rPr>
                        <a:t>99%</a:t>
                      </a:r>
                      <a:endParaRPr lang="en-US" sz="1200">
                        <a:effectLst/>
                        <a:latin typeface="Times New Roman"/>
                        <a:ea typeface="Times New Roman"/>
                      </a:endParaRPr>
                    </a:p>
                  </a:txBody>
                  <a:tcPr marL="68580" marR="68580" marT="0" marB="0"/>
                </a:tc>
                <a:extLst>
                  <a:ext uri="{0D108BD9-81ED-4DB2-BD59-A6C34878D82A}">
                    <a16:rowId xmlns:a16="http://schemas.microsoft.com/office/drawing/2014/main" val="10005"/>
                  </a:ext>
                </a:extLst>
              </a:tr>
              <a:tr h="282972">
                <a:tc>
                  <a:txBody>
                    <a:bodyPr/>
                    <a:lstStyle/>
                    <a:p>
                      <a:pPr marL="0" marR="0" algn="r">
                        <a:spcBef>
                          <a:spcPts val="0"/>
                        </a:spcBef>
                        <a:spcAft>
                          <a:spcPts val="0"/>
                        </a:spcAft>
                      </a:pPr>
                      <a:r>
                        <a:rPr lang="en-US" sz="1200">
                          <a:effectLst/>
                        </a:rPr>
                        <a:t>Total</a:t>
                      </a:r>
                      <a:endParaRPr lang="en-US" sz="1200">
                        <a:effectLst/>
                        <a:latin typeface="Times New Roman"/>
                        <a:ea typeface="Times New Roman"/>
                      </a:endParaRPr>
                    </a:p>
                  </a:txBody>
                  <a:tcPr marL="68580" marR="68580" marT="0" marB="0"/>
                </a:tc>
                <a:tc>
                  <a:txBody>
                    <a:bodyPr/>
                    <a:lstStyle/>
                    <a:p>
                      <a:pPr marL="0" marR="0" algn="ctr">
                        <a:spcBef>
                          <a:spcPts val="0"/>
                        </a:spcBef>
                        <a:spcAft>
                          <a:spcPts val="0"/>
                        </a:spcAft>
                      </a:pPr>
                      <a:r>
                        <a:rPr lang="en-US" sz="1200" dirty="0">
                          <a:effectLst/>
                        </a:rPr>
                        <a:t>49</a:t>
                      </a:r>
                      <a:endParaRPr lang="en-US" sz="1200" dirty="0">
                        <a:effectLst/>
                        <a:latin typeface="Times New Roman"/>
                        <a:ea typeface="Times New Roman"/>
                      </a:endParaRPr>
                    </a:p>
                  </a:txBody>
                  <a:tcPr marL="68580" marR="68580" marT="0" marB="0"/>
                </a:tc>
                <a:tc>
                  <a:txBody>
                    <a:bodyPr/>
                    <a:lstStyle/>
                    <a:p>
                      <a:pPr marL="0" marR="0" algn="ctr">
                        <a:spcBef>
                          <a:spcPts val="0"/>
                        </a:spcBef>
                        <a:spcAft>
                          <a:spcPts val="0"/>
                        </a:spcAft>
                      </a:pPr>
                      <a:r>
                        <a:rPr lang="en-US" sz="1200">
                          <a:effectLst/>
                        </a:rPr>
                        <a:t> </a:t>
                      </a:r>
                      <a:endParaRPr lang="en-US" sz="1200">
                        <a:effectLst/>
                        <a:latin typeface="Times New Roman"/>
                        <a:ea typeface="Times New Roman"/>
                      </a:endParaRPr>
                    </a:p>
                  </a:txBody>
                  <a:tcPr marL="68580" marR="68580" marT="0" marB="0"/>
                </a:tc>
                <a:tc>
                  <a:txBody>
                    <a:bodyPr/>
                    <a:lstStyle/>
                    <a:p>
                      <a:pPr marL="0" marR="0" algn="ctr">
                        <a:spcBef>
                          <a:spcPts val="0"/>
                        </a:spcBef>
                        <a:spcAft>
                          <a:spcPts val="0"/>
                        </a:spcAft>
                      </a:pPr>
                      <a:r>
                        <a:rPr lang="en-US" sz="1200">
                          <a:effectLst/>
                        </a:rPr>
                        <a:t>99%</a:t>
                      </a:r>
                      <a:endParaRPr lang="en-US" sz="1200">
                        <a:effectLst/>
                        <a:latin typeface="Times New Roman"/>
                        <a:ea typeface="Times New Roman"/>
                      </a:endParaRPr>
                    </a:p>
                  </a:txBody>
                  <a:tcPr marL="68580" marR="68580" marT="0" marB="0"/>
                </a:tc>
                <a:tc>
                  <a:txBody>
                    <a:bodyPr/>
                    <a:lstStyle/>
                    <a:p>
                      <a:pPr marL="0" marR="0" algn="ctr">
                        <a:spcBef>
                          <a:spcPts val="0"/>
                        </a:spcBef>
                        <a:spcAft>
                          <a:spcPts val="0"/>
                        </a:spcAft>
                      </a:pPr>
                      <a:r>
                        <a:rPr lang="en-US" sz="1200" dirty="0">
                          <a:effectLst/>
                        </a:rPr>
                        <a:t> </a:t>
                      </a:r>
                      <a:endParaRPr lang="en-US" sz="1200" dirty="0">
                        <a:effectLst/>
                        <a:latin typeface="Times New Roman"/>
                        <a:ea typeface="Times New Roman"/>
                      </a:endParaRPr>
                    </a:p>
                  </a:txBody>
                  <a:tcPr marL="68580" marR="68580" marT="0" marB="0"/>
                </a:tc>
                <a:extLst>
                  <a:ext uri="{0D108BD9-81ED-4DB2-BD59-A6C34878D82A}">
                    <a16:rowId xmlns:a16="http://schemas.microsoft.com/office/drawing/2014/main" val="10006"/>
                  </a:ext>
                </a:extLst>
              </a:tr>
            </a:tbl>
          </a:graphicData>
        </a:graphic>
      </p:graphicFrame>
      <p:sp>
        <p:nvSpPr>
          <p:cNvPr id="218115" name="Text Placeholder 3"/>
          <p:cNvSpPr>
            <a:spLocks noGrp="1"/>
          </p:cNvSpPr>
          <p:nvPr>
            <p:ph type="body" sz="half" idx="2"/>
          </p:nvPr>
        </p:nvSpPr>
        <p:spPr>
          <a:xfrm>
            <a:off x="168275" y="1730375"/>
            <a:ext cx="2468563" cy="4572000"/>
          </a:xfrm>
        </p:spPr>
        <p:txBody>
          <a:bodyPr/>
          <a:lstStyle/>
          <a:p>
            <a:pPr eaLnBrk="1" hangingPunct="1"/>
            <a:r>
              <a:rPr lang="en-US"/>
              <a:t>Plan</a:t>
            </a:r>
          </a:p>
          <a:p>
            <a:pPr lvl="1" eaLnBrk="1" hangingPunct="1"/>
            <a:r>
              <a:rPr lang="en-US"/>
              <a:t>Define problem</a:t>
            </a:r>
          </a:p>
          <a:p>
            <a:pPr lvl="1" eaLnBrk="1" hangingPunct="1"/>
            <a:r>
              <a:rPr lang="en-US"/>
              <a:t>Define goals</a:t>
            </a:r>
          </a:p>
          <a:p>
            <a:pPr lvl="1" eaLnBrk="1" hangingPunct="1"/>
            <a:r>
              <a:rPr lang="en-US"/>
              <a:t>Describe existing</a:t>
            </a:r>
          </a:p>
          <a:p>
            <a:pPr lvl="1" eaLnBrk="1" hangingPunct="1"/>
            <a:r>
              <a:rPr lang="en-US"/>
              <a:t>Generate causes and prioritize causes</a:t>
            </a:r>
          </a:p>
          <a:p>
            <a:pPr lvl="1" eaLnBrk="1" hangingPunct="1"/>
            <a:r>
              <a:rPr lang="en-US"/>
              <a:t>Collect data</a:t>
            </a:r>
          </a:p>
          <a:p>
            <a:pPr lvl="1" eaLnBrk="1" hangingPunct="1"/>
            <a:r>
              <a:rPr lang="en-US" b="1"/>
              <a:t>Analyze data using statistical tools</a:t>
            </a:r>
          </a:p>
          <a:p>
            <a:pPr lvl="1" eaLnBrk="1" hangingPunct="1"/>
            <a:r>
              <a:rPr lang="en-US"/>
              <a:t>Identify improvement plan</a:t>
            </a:r>
          </a:p>
          <a:p>
            <a:pPr eaLnBrk="1" hangingPunct="1"/>
            <a:endParaRPr lang="en-US"/>
          </a:p>
        </p:txBody>
      </p:sp>
      <p:sp>
        <p:nvSpPr>
          <p:cNvPr id="218116" name="TextBox 6"/>
          <p:cNvSpPr txBox="1">
            <a:spLocks noChangeArrowheads="1"/>
          </p:cNvSpPr>
          <p:nvPr/>
        </p:nvSpPr>
        <p:spPr bwMode="auto">
          <a:xfrm>
            <a:off x="457200" y="457200"/>
            <a:ext cx="1905000" cy="523875"/>
          </a:xfrm>
          <a:prstGeom prst="rect">
            <a:avLst/>
          </a:prstGeom>
          <a:solidFill>
            <a:schemeClr val="tx1"/>
          </a:solidFill>
          <a:ln w="9525">
            <a:noFill/>
            <a:miter lim="800000"/>
            <a:headEnd/>
            <a:tailEnd/>
          </a:ln>
        </p:spPr>
        <p:txBody>
          <a:bodyPr>
            <a:spAutoFit/>
          </a:bodyPr>
          <a:lstStyle/>
          <a:p>
            <a:r>
              <a:rPr lang="en-US" sz="2800">
                <a:solidFill>
                  <a:schemeClr val="accent1"/>
                </a:solidFill>
                <a:latin typeface="Corbel" pitchFamily="34" charset="0"/>
              </a:rPr>
              <a:t>PDSA</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5600" y="3757865"/>
            <a:ext cx="4486902" cy="3067478"/>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a:t>Pareto- Individuals arriving late</a:t>
            </a:r>
          </a:p>
        </p:txBody>
      </p:sp>
      <p:sp>
        <p:nvSpPr>
          <p:cNvPr id="220162" name="Content Placeholder 2"/>
          <p:cNvSpPr>
            <a:spLocks noGrp="1"/>
          </p:cNvSpPr>
          <p:nvPr>
            <p:ph idx="1"/>
          </p:nvPr>
        </p:nvSpPr>
        <p:spPr/>
        <p:txBody>
          <a:bodyPr/>
          <a:lstStyle/>
          <a:p>
            <a:pPr eaLnBrk="1" hangingPunct="1"/>
            <a:r>
              <a:rPr lang="en-US" sz="2400" b="1" u="sng" dirty="0"/>
              <a:t>Pareto-</a:t>
            </a:r>
            <a:r>
              <a:rPr lang="en-US" sz="2400" b="1" dirty="0"/>
              <a:t>order causes with highest number of occurrences first to lowest number of occurrences</a:t>
            </a:r>
          </a:p>
          <a:p>
            <a:pPr eaLnBrk="1" hangingPunct="1"/>
            <a:r>
              <a:rPr lang="en-US" sz="2400" b="1" dirty="0"/>
              <a:t>Complete the Pareto in the student supplement using data from check sheet.</a:t>
            </a:r>
            <a:endParaRPr lang="en-US" sz="2400" dirty="0"/>
          </a:p>
          <a:p>
            <a:pPr eaLnBrk="1" hangingPunct="1">
              <a:buFont typeface="Wingdings 2" pitchFamily="18" charset="2"/>
              <a:buNone/>
            </a:pPr>
            <a:endParaRPr lang="en-US" sz="2400" b="1" u="sng" dirty="0"/>
          </a:p>
          <a:p>
            <a:pPr eaLnBrk="1" hangingPunct="1">
              <a:buFont typeface="Wingdings 2" pitchFamily="18" charset="2"/>
              <a:buNone/>
            </a:pPr>
            <a:r>
              <a:rPr lang="en-US" sz="1800" b="1" u="sng" dirty="0"/>
              <a:t>Cause	</a:t>
            </a:r>
            <a:r>
              <a:rPr lang="en-US" sz="1800" b="1" dirty="0"/>
              <a:t>  </a:t>
            </a:r>
            <a:r>
              <a:rPr lang="en-US" sz="1800" b="1" u="sng" dirty="0"/>
              <a:t># of occurrences</a:t>
            </a:r>
            <a:r>
              <a:rPr lang="en-US" sz="1800" b="1" dirty="0"/>
              <a:t>     </a:t>
            </a:r>
            <a:r>
              <a:rPr lang="en-US" sz="1800" b="1" u="sng" dirty="0"/>
              <a:t> Cumulative </a:t>
            </a:r>
            <a:r>
              <a:rPr lang="en-US" sz="1800" b="1" dirty="0"/>
              <a:t>           </a:t>
            </a:r>
            <a:r>
              <a:rPr lang="en-US" sz="1800" b="1" u="sng" dirty="0"/>
              <a:t>Percent </a:t>
            </a:r>
            <a:r>
              <a:rPr lang="en-US" sz="1800" b="1" dirty="0"/>
              <a:t>    	</a:t>
            </a:r>
            <a:r>
              <a:rPr lang="en-US" sz="1800" b="1" u="sng" dirty="0"/>
              <a:t>Cumulative %</a:t>
            </a:r>
          </a:p>
          <a:p>
            <a:pPr eaLnBrk="1" hangingPunct="1">
              <a:buFont typeface="Wingdings 2" pitchFamily="18" charset="2"/>
              <a:buNone/>
            </a:pPr>
            <a:endParaRPr lang="en-US" sz="1800" u="sng"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pPr eaLnBrk="1" fontAlgn="auto" hangingPunct="1">
              <a:spcAft>
                <a:spcPts val="0"/>
              </a:spcAft>
              <a:defRPr/>
            </a:pPr>
            <a:r>
              <a:rPr lang="en-US" dirty="0">
                <a:solidFill>
                  <a:schemeClr val="accent1">
                    <a:satMod val="150000"/>
                  </a:schemeClr>
                </a:solidFill>
              </a:rPr>
              <a:t>Check sheet data to complete Pareto</a:t>
            </a:r>
          </a:p>
        </p:txBody>
      </p:sp>
      <p:sp>
        <p:nvSpPr>
          <p:cNvPr id="208898" name="Content Placeholder 11"/>
          <p:cNvSpPr>
            <a:spLocks noGrp="1"/>
          </p:cNvSpPr>
          <p:nvPr>
            <p:ph idx="1"/>
          </p:nvPr>
        </p:nvSpPr>
        <p:spPr>
          <a:xfrm>
            <a:off x="457200" y="1524000"/>
            <a:ext cx="8229600" cy="4625975"/>
          </a:xfrm>
        </p:spPr>
        <p:txBody>
          <a:bodyPr/>
          <a:lstStyle/>
          <a:p>
            <a:pPr lvl="1" eaLnBrk="1" hangingPunct="1"/>
            <a:r>
              <a:rPr lang="en-US" dirty="0"/>
              <a:t>Remember to label your causes based on what you completed previously</a:t>
            </a:r>
          </a:p>
          <a:p>
            <a:pPr lvl="1" eaLnBrk="1" hangingPunct="1"/>
            <a:r>
              <a:rPr lang="en-US" dirty="0"/>
              <a:t>Interpret the chart</a:t>
            </a:r>
          </a:p>
          <a:p>
            <a:pPr lvl="1" eaLnBrk="1" hangingPunct="1"/>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4292558492"/>
              </p:ext>
            </p:extLst>
          </p:nvPr>
        </p:nvGraphicFramePr>
        <p:xfrm>
          <a:off x="304800" y="3581400"/>
          <a:ext cx="8077201" cy="2677159"/>
        </p:xfrm>
        <a:graphic>
          <a:graphicData uri="http://schemas.openxmlformats.org/drawingml/2006/table">
            <a:tbl>
              <a:tblPr firstRow="1" bandRow="1">
                <a:tableStyleId>{5C22544A-7EE6-4342-B048-85BDC9FD1C3A}</a:tableStyleId>
              </a:tblPr>
              <a:tblGrid>
                <a:gridCol w="1371600">
                  <a:extLst>
                    <a:ext uri="{9D8B030D-6E8A-4147-A177-3AD203B41FA5}">
                      <a16:colId xmlns:a16="http://schemas.microsoft.com/office/drawing/2014/main" val="20000"/>
                    </a:ext>
                  </a:extLst>
                </a:gridCol>
                <a:gridCol w="5334000">
                  <a:extLst>
                    <a:ext uri="{9D8B030D-6E8A-4147-A177-3AD203B41FA5}">
                      <a16:colId xmlns:a16="http://schemas.microsoft.com/office/drawing/2014/main" val="20001"/>
                    </a:ext>
                  </a:extLst>
                </a:gridCol>
                <a:gridCol w="1371601">
                  <a:extLst>
                    <a:ext uri="{9D8B030D-6E8A-4147-A177-3AD203B41FA5}">
                      <a16:colId xmlns:a16="http://schemas.microsoft.com/office/drawing/2014/main" val="20002"/>
                    </a:ext>
                  </a:extLst>
                </a:gridCol>
              </a:tblGrid>
              <a:tr h="685799">
                <a:tc>
                  <a:txBody>
                    <a:bodyPr/>
                    <a:lstStyle/>
                    <a:p>
                      <a:endParaRPr lang="en-US" dirty="0"/>
                    </a:p>
                  </a:txBody>
                  <a:tcPr/>
                </a:tc>
                <a:tc>
                  <a:txBody>
                    <a:bodyPr/>
                    <a:lstStyle/>
                    <a:p>
                      <a:r>
                        <a:rPr lang="en-US" dirty="0"/>
                        <a:t># of occurrences</a:t>
                      </a:r>
                    </a:p>
                  </a:txBody>
                  <a:tcPr/>
                </a:tc>
                <a:tc>
                  <a:txBody>
                    <a:bodyPr/>
                    <a:lstStyle/>
                    <a:p>
                      <a:r>
                        <a:rPr lang="en-US" dirty="0"/>
                        <a:t>Total</a:t>
                      </a:r>
                    </a:p>
                  </a:txBody>
                  <a:tcPr/>
                </a:tc>
                <a:extLst>
                  <a:ext uri="{0D108BD9-81ED-4DB2-BD59-A6C34878D82A}">
                    <a16:rowId xmlns:a16="http://schemas.microsoft.com/office/drawing/2014/main" val="10000"/>
                  </a:ext>
                </a:extLst>
              </a:tr>
              <a:tr h="370840">
                <a:tc>
                  <a:txBody>
                    <a:bodyPr/>
                    <a:lstStyle/>
                    <a:p>
                      <a:r>
                        <a:rPr lang="en-US" dirty="0"/>
                        <a:t>Cause 1</a:t>
                      </a:r>
                    </a:p>
                  </a:txBody>
                  <a:tcPr/>
                </a:tc>
                <a:tc>
                  <a:txBody>
                    <a:bodyPr/>
                    <a:lstStyle/>
                    <a:p>
                      <a:r>
                        <a:rPr lang="en-US" dirty="0" err="1"/>
                        <a:t>xxxxxxxxxxxxxxxxxxxxxxxxxxxxxxxx</a:t>
                      </a:r>
                      <a:endParaRPr lang="en-US" dirty="0"/>
                    </a:p>
                  </a:txBody>
                  <a:tcPr/>
                </a:tc>
                <a:tc>
                  <a:txBody>
                    <a:bodyPr/>
                    <a:lstStyle/>
                    <a:p>
                      <a:r>
                        <a:rPr lang="en-US" dirty="0"/>
                        <a:t>32</a:t>
                      </a:r>
                    </a:p>
                  </a:txBody>
                  <a:tcPr/>
                </a:tc>
                <a:extLst>
                  <a:ext uri="{0D108BD9-81ED-4DB2-BD59-A6C34878D82A}">
                    <a16:rowId xmlns:a16="http://schemas.microsoft.com/office/drawing/2014/main" val="10001"/>
                  </a:ext>
                </a:extLst>
              </a:tr>
              <a:tr h="370840">
                <a:tc>
                  <a:txBody>
                    <a:bodyPr/>
                    <a:lstStyle/>
                    <a:p>
                      <a:r>
                        <a:rPr lang="en-US" dirty="0"/>
                        <a:t>Cause</a:t>
                      </a:r>
                      <a:r>
                        <a:rPr lang="en-US" baseline="0" dirty="0"/>
                        <a:t> 2</a:t>
                      </a:r>
                      <a:endParaRPr lang="en-US" dirty="0"/>
                    </a:p>
                  </a:txBody>
                  <a:tcPr/>
                </a:tc>
                <a:tc>
                  <a:txBody>
                    <a:bodyPr/>
                    <a:lstStyle/>
                    <a:p>
                      <a:r>
                        <a:rPr lang="en-US" dirty="0" err="1"/>
                        <a:t>xxxxxxxxxxxxxxxxxx</a:t>
                      </a:r>
                      <a:endParaRPr lang="en-US" dirty="0"/>
                    </a:p>
                  </a:txBody>
                  <a:tcPr/>
                </a:tc>
                <a:tc>
                  <a:txBody>
                    <a:bodyPr/>
                    <a:lstStyle/>
                    <a:p>
                      <a:r>
                        <a:rPr lang="en-US" dirty="0"/>
                        <a:t>18</a:t>
                      </a:r>
                    </a:p>
                  </a:txBody>
                  <a:tcPr/>
                </a:tc>
                <a:extLst>
                  <a:ext uri="{0D108BD9-81ED-4DB2-BD59-A6C34878D82A}">
                    <a16:rowId xmlns:a16="http://schemas.microsoft.com/office/drawing/2014/main" val="10002"/>
                  </a:ext>
                </a:extLst>
              </a:tr>
              <a:tr h="370840">
                <a:tc>
                  <a:txBody>
                    <a:bodyPr/>
                    <a:lstStyle/>
                    <a:p>
                      <a:r>
                        <a:rPr lang="en-US" dirty="0"/>
                        <a:t>Cause</a:t>
                      </a:r>
                      <a:r>
                        <a:rPr lang="en-US" baseline="0" dirty="0"/>
                        <a:t> 3</a:t>
                      </a:r>
                      <a:endParaRPr lang="en-US" dirty="0"/>
                    </a:p>
                  </a:txBody>
                  <a:tcPr/>
                </a:tc>
                <a:tc>
                  <a:txBody>
                    <a:bodyPr/>
                    <a:lstStyle/>
                    <a:p>
                      <a:r>
                        <a:rPr lang="en-US" dirty="0" err="1"/>
                        <a:t>xxxxxxxxxx</a:t>
                      </a:r>
                      <a:endParaRPr lang="en-US" dirty="0"/>
                    </a:p>
                  </a:txBody>
                  <a:tcPr/>
                </a:tc>
                <a:tc>
                  <a:txBody>
                    <a:bodyPr/>
                    <a:lstStyle/>
                    <a:p>
                      <a:r>
                        <a:rPr lang="en-US" dirty="0"/>
                        <a:t>10</a:t>
                      </a:r>
                    </a:p>
                  </a:txBody>
                  <a:tcPr/>
                </a:tc>
                <a:extLst>
                  <a:ext uri="{0D108BD9-81ED-4DB2-BD59-A6C34878D82A}">
                    <a16:rowId xmlns:a16="http://schemas.microsoft.com/office/drawing/2014/main" val="10003"/>
                  </a:ext>
                </a:extLst>
              </a:tr>
              <a:tr h="370840">
                <a:tc>
                  <a:txBody>
                    <a:bodyPr/>
                    <a:lstStyle/>
                    <a:p>
                      <a:r>
                        <a:rPr lang="en-US" dirty="0"/>
                        <a:t>Cause</a:t>
                      </a:r>
                      <a:r>
                        <a:rPr lang="en-US" baseline="0" dirty="0"/>
                        <a:t> 4</a:t>
                      </a:r>
                      <a:endParaRPr lang="en-US" dirty="0"/>
                    </a:p>
                  </a:txBody>
                  <a:tcPr/>
                </a:tc>
                <a:tc>
                  <a:txBody>
                    <a:bodyPr/>
                    <a:lstStyle/>
                    <a:p>
                      <a:r>
                        <a:rPr lang="en-US" dirty="0"/>
                        <a:t>xxx</a:t>
                      </a:r>
                    </a:p>
                  </a:txBody>
                  <a:tcPr/>
                </a:tc>
                <a:tc>
                  <a:txBody>
                    <a:bodyPr/>
                    <a:lstStyle/>
                    <a:p>
                      <a:r>
                        <a:rPr lang="en-US" dirty="0"/>
                        <a:t>3</a:t>
                      </a:r>
                    </a:p>
                  </a:txBody>
                  <a:tcPr/>
                </a:tc>
                <a:extLst>
                  <a:ext uri="{0D108BD9-81ED-4DB2-BD59-A6C34878D82A}">
                    <a16:rowId xmlns:a16="http://schemas.microsoft.com/office/drawing/2014/main" val="10004"/>
                  </a:ext>
                </a:extLst>
              </a:tr>
              <a:tr h="508000">
                <a:tc>
                  <a:txBody>
                    <a:bodyPr/>
                    <a:lstStyle/>
                    <a:p>
                      <a:r>
                        <a:rPr lang="en-US" dirty="0"/>
                        <a:t>Cause</a:t>
                      </a:r>
                      <a:r>
                        <a:rPr lang="en-US" baseline="0" dirty="0"/>
                        <a:t> 5</a:t>
                      </a:r>
                      <a:endParaRPr lang="en-US" dirty="0"/>
                    </a:p>
                  </a:txBody>
                  <a:tcPr/>
                </a:tc>
                <a:tc>
                  <a:txBody>
                    <a:bodyPr/>
                    <a:lstStyle/>
                    <a:p>
                      <a:r>
                        <a:rPr lang="en-US" dirty="0"/>
                        <a:t>xxx</a:t>
                      </a:r>
                    </a:p>
                  </a:txBody>
                  <a:tcPr/>
                </a:tc>
                <a:tc>
                  <a:txBody>
                    <a:bodyPr/>
                    <a:lstStyle/>
                    <a:p>
                      <a:r>
                        <a:rPr lang="en-US" dirty="0"/>
                        <a:t>3</a:t>
                      </a:r>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8154276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eaLnBrk="1" hangingPunct="1">
              <a:defRPr/>
            </a:pPr>
            <a:r>
              <a:rPr lang="en-US" dirty="0"/>
              <a:t>Pareto</a:t>
            </a:r>
          </a:p>
        </p:txBody>
      </p:sp>
      <p:sp>
        <p:nvSpPr>
          <p:cNvPr id="224258" name="Content Placeholder 5"/>
          <p:cNvSpPr>
            <a:spLocks noGrp="1"/>
          </p:cNvSpPr>
          <p:nvPr>
            <p:ph idx="1"/>
          </p:nvPr>
        </p:nvSpPr>
        <p:spPr/>
        <p:txBody>
          <a:bodyPr/>
          <a:lstStyle/>
          <a:p>
            <a:pPr eaLnBrk="1" hangingPunct="1"/>
            <a:r>
              <a:rPr lang="en-US" dirty="0"/>
              <a:t>Individual Exercise –Causes of Accidents found in your student supplement</a:t>
            </a:r>
          </a:p>
          <a:p>
            <a:pPr eaLnBrk="1" hangingPunct="1"/>
            <a:r>
              <a:rPr lang="en-US" dirty="0"/>
              <a:t>Interpret the chart</a:t>
            </a:r>
          </a:p>
          <a:p>
            <a:pPr marL="119062" indent="0" eaLnBrk="1" hangingPunct="1">
              <a:buNone/>
            </a:pP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228600"/>
            <a:ext cx="6248400" cy="978408"/>
          </a:xfrm>
        </p:spPr>
        <p:txBody>
          <a:bodyPr>
            <a:noAutofit/>
          </a:bodyPr>
          <a:lstStyle/>
          <a:p>
            <a:pPr eaLnBrk="1" fontAlgn="auto" hangingPunct="1">
              <a:spcAft>
                <a:spcPts val="0"/>
              </a:spcAft>
              <a:defRPr/>
            </a:pPr>
            <a:r>
              <a:rPr lang="en-US" sz="4400" dirty="0">
                <a:solidFill>
                  <a:schemeClr val="accent1">
                    <a:satMod val="150000"/>
                  </a:schemeClr>
                </a:solidFill>
              </a:rPr>
              <a:t>Scatter diagram</a:t>
            </a:r>
          </a:p>
        </p:txBody>
      </p:sp>
      <p:sp>
        <p:nvSpPr>
          <p:cNvPr id="225282" name="Content Placeholder 2"/>
          <p:cNvSpPr>
            <a:spLocks noGrp="1"/>
          </p:cNvSpPr>
          <p:nvPr>
            <p:ph idx="1"/>
          </p:nvPr>
        </p:nvSpPr>
        <p:spPr>
          <a:xfrm>
            <a:off x="2895600" y="1752600"/>
            <a:ext cx="5410200" cy="4559300"/>
          </a:xfrm>
        </p:spPr>
        <p:txBody>
          <a:bodyPr/>
          <a:lstStyle/>
          <a:p>
            <a:pPr lvl="1" eaLnBrk="1" hangingPunct="1"/>
            <a:r>
              <a:rPr lang="en-US"/>
              <a:t>Visual tool</a:t>
            </a:r>
          </a:p>
          <a:p>
            <a:pPr lvl="1" eaLnBrk="1" hangingPunct="1"/>
            <a:r>
              <a:rPr lang="en-US"/>
              <a:t>Shows the relationship between two variables</a:t>
            </a:r>
          </a:p>
          <a:p>
            <a:pPr lvl="1" eaLnBrk="1" hangingPunct="1"/>
            <a:r>
              <a:rPr lang="en-US"/>
              <a:t>Simple to develop </a:t>
            </a:r>
          </a:p>
          <a:p>
            <a:pPr lvl="1" eaLnBrk="1" hangingPunct="1"/>
            <a:r>
              <a:rPr lang="en-US"/>
              <a:t>Easy to use</a:t>
            </a:r>
          </a:p>
          <a:p>
            <a:pPr lvl="1" eaLnBrk="1" hangingPunct="1">
              <a:buFont typeface="Wingdings" pitchFamily="2" charset="2"/>
              <a:buNone/>
            </a:pPr>
            <a:endParaRPr lang="en-US"/>
          </a:p>
        </p:txBody>
      </p:sp>
      <p:sp>
        <p:nvSpPr>
          <p:cNvPr id="225283" name="Text Placeholder 3"/>
          <p:cNvSpPr>
            <a:spLocks noGrp="1"/>
          </p:cNvSpPr>
          <p:nvPr>
            <p:ph type="body" sz="half" idx="2"/>
          </p:nvPr>
        </p:nvSpPr>
        <p:spPr>
          <a:xfrm>
            <a:off x="168275" y="1730375"/>
            <a:ext cx="2468563" cy="4572000"/>
          </a:xfrm>
        </p:spPr>
        <p:txBody>
          <a:bodyPr/>
          <a:lstStyle/>
          <a:p>
            <a:pPr eaLnBrk="1" hangingPunct="1"/>
            <a:r>
              <a:rPr lang="en-US"/>
              <a:t>Plan</a:t>
            </a:r>
          </a:p>
          <a:p>
            <a:pPr lvl="1" eaLnBrk="1" hangingPunct="1"/>
            <a:r>
              <a:rPr lang="en-US"/>
              <a:t>Define problem</a:t>
            </a:r>
          </a:p>
          <a:p>
            <a:pPr lvl="1" eaLnBrk="1" hangingPunct="1"/>
            <a:r>
              <a:rPr lang="en-US"/>
              <a:t>Define goals</a:t>
            </a:r>
          </a:p>
          <a:p>
            <a:pPr lvl="1" eaLnBrk="1" hangingPunct="1"/>
            <a:r>
              <a:rPr lang="en-US"/>
              <a:t>Describe existing</a:t>
            </a:r>
          </a:p>
          <a:p>
            <a:pPr lvl="1" eaLnBrk="1" hangingPunct="1"/>
            <a:r>
              <a:rPr lang="en-US"/>
              <a:t>Generate causes and prioritize causes</a:t>
            </a:r>
          </a:p>
          <a:p>
            <a:pPr lvl="1" eaLnBrk="1" hangingPunct="1"/>
            <a:r>
              <a:rPr lang="en-US"/>
              <a:t>Collect data</a:t>
            </a:r>
          </a:p>
          <a:p>
            <a:pPr lvl="1" eaLnBrk="1" hangingPunct="1"/>
            <a:r>
              <a:rPr lang="en-US" b="1"/>
              <a:t>Analyze data using statistical tools</a:t>
            </a:r>
          </a:p>
          <a:p>
            <a:pPr lvl="1" eaLnBrk="1" hangingPunct="1"/>
            <a:r>
              <a:rPr lang="en-US"/>
              <a:t>Identify improvement plan</a:t>
            </a:r>
          </a:p>
          <a:p>
            <a:pPr eaLnBrk="1" hangingPunct="1"/>
            <a:endParaRPr lang="en-US"/>
          </a:p>
        </p:txBody>
      </p:sp>
      <p:sp>
        <p:nvSpPr>
          <p:cNvPr id="225284" name="TextBox 6"/>
          <p:cNvSpPr txBox="1">
            <a:spLocks noChangeArrowheads="1"/>
          </p:cNvSpPr>
          <p:nvPr/>
        </p:nvSpPr>
        <p:spPr bwMode="auto">
          <a:xfrm>
            <a:off x="457200" y="457200"/>
            <a:ext cx="1905000" cy="523875"/>
          </a:xfrm>
          <a:prstGeom prst="rect">
            <a:avLst/>
          </a:prstGeom>
          <a:solidFill>
            <a:schemeClr val="tx1"/>
          </a:solidFill>
          <a:ln w="9525">
            <a:noFill/>
            <a:miter lim="800000"/>
            <a:headEnd/>
            <a:tailEnd/>
          </a:ln>
        </p:spPr>
        <p:txBody>
          <a:bodyPr>
            <a:spAutoFit/>
          </a:bodyPr>
          <a:lstStyle/>
          <a:p>
            <a:r>
              <a:rPr lang="en-US" sz="2800">
                <a:solidFill>
                  <a:schemeClr val="accent1"/>
                </a:solidFill>
                <a:latin typeface="Corbel" pitchFamily="34" charset="0"/>
              </a:rPr>
              <a:t>PDSA</a:t>
            </a:r>
          </a:p>
        </p:txBody>
      </p:sp>
      <p:pic>
        <p:nvPicPr>
          <p:cNvPr id="225285" name="Picture 8" descr="98c10im6.gif"/>
          <p:cNvPicPr>
            <a:picLocks noChangeAspect="1"/>
          </p:cNvPicPr>
          <p:nvPr/>
        </p:nvPicPr>
        <p:blipFill>
          <a:blip r:embed="rId3"/>
          <a:srcRect l="16667" b="14285"/>
          <a:stretch>
            <a:fillRect/>
          </a:stretch>
        </p:blipFill>
        <p:spPr bwMode="auto">
          <a:xfrm>
            <a:off x="3733800" y="4191000"/>
            <a:ext cx="2667000" cy="2057400"/>
          </a:xfrm>
          <a:prstGeom prst="rect">
            <a:avLst/>
          </a:prstGeom>
          <a:noFill/>
          <a:ln w="9525">
            <a:noFill/>
            <a:miter lim="800000"/>
            <a:headEnd/>
            <a:tailEnd/>
          </a:ln>
        </p:spPr>
      </p:pic>
      <p:sp>
        <p:nvSpPr>
          <p:cNvPr id="225286" name="TextBox 11"/>
          <p:cNvSpPr txBox="1">
            <a:spLocks noChangeArrowheads="1"/>
          </p:cNvSpPr>
          <p:nvPr/>
        </p:nvSpPr>
        <p:spPr bwMode="auto">
          <a:xfrm>
            <a:off x="4038600" y="6324600"/>
            <a:ext cx="1600200" cy="369888"/>
          </a:xfrm>
          <a:prstGeom prst="rect">
            <a:avLst/>
          </a:prstGeom>
          <a:noFill/>
          <a:ln w="9525">
            <a:noFill/>
            <a:miter lim="800000"/>
            <a:headEnd/>
            <a:tailEnd/>
          </a:ln>
        </p:spPr>
        <p:txBody>
          <a:bodyPr>
            <a:spAutoFit/>
          </a:bodyPr>
          <a:lstStyle/>
          <a:p>
            <a:r>
              <a:rPr lang="en-US"/>
              <a:t>Cause</a:t>
            </a:r>
          </a:p>
        </p:txBody>
      </p:sp>
      <p:sp>
        <p:nvSpPr>
          <p:cNvPr id="225287" name="TextBox 12"/>
          <p:cNvSpPr txBox="1">
            <a:spLocks noChangeArrowheads="1"/>
          </p:cNvSpPr>
          <p:nvPr/>
        </p:nvSpPr>
        <p:spPr bwMode="auto">
          <a:xfrm>
            <a:off x="2667000" y="4876800"/>
            <a:ext cx="914400" cy="369888"/>
          </a:xfrm>
          <a:prstGeom prst="rect">
            <a:avLst/>
          </a:prstGeom>
          <a:noFill/>
          <a:ln w="9525">
            <a:noFill/>
            <a:miter lim="800000"/>
            <a:headEnd/>
            <a:tailEnd/>
          </a:ln>
        </p:spPr>
        <p:txBody>
          <a:bodyPr>
            <a:spAutoFit/>
          </a:bodyPr>
          <a:lstStyle/>
          <a:p>
            <a:r>
              <a:rPr lang="en-US"/>
              <a:t>Effect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eaLnBrk="1" hangingPunct="1">
              <a:defRPr/>
            </a:pPr>
            <a:r>
              <a:rPr lang="en-US" dirty="0"/>
              <a:t>Correlations</a:t>
            </a:r>
          </a:p>
        </p:txBody>
      </p:sp>
      <p:sp>
        <p:nvSpPr>
          <p:cNvPr id="227330" name="Content Placeholder 2"/>
          <p:cNvSpPr>
            <a:spLocks noGrp="1"/>
          </p:cNvSpPr>
          <p:nvPr>
            <p:ph idx="1"/>
          </p:nvPr>
        </p:nvSpPr>
        <p:spPr>
          <a:xfrm>
            <a:off x="457200" y="1524000"/>
            <a:ext cx="8229600" cy="4625975"/>
          </a:xfrm>
        </p:spPr>
        <p:txBody>
          <a:bodyPr/>
          <a:lstStyle/>
          <a:p>
            <a:pPr eaLnBrk="1" hangingPunct="1">
              <a:buFont typeface="Wingdings 2" pitchFamily="18" charset="2"/>
              <a:buNone/>
            </a:pPr>
            <a:br>
              <a:rPr lang="en-US"/>
            </a:br>
            <a:r>
              <a:rPr lang="en-US"/>
              <a:t> </a:t>
            </a:r>
          </a:p>
          <a:p>
            <a:pPr eaLnBrk="1" hangingPunct="1"/>
            <a:endParaRPr lang="en-US"/>
          </a:p>
        </p:txBody>
      </p:sp>
      <p:pic>
        <p:nvPicPr>
          <p:cNvPr id="227331" name="Picture 6" descr="correlations.gif"/>
          <p:cNvPicPr>
            <a:picLocks noChangeAspect="1"/>
          </p:cNvPicPr>
          <p:nvPr/>
        </p:nvPicPr>
        <p:blipFill>
          <a:blip r:embed="rId3"/>
          <a:srcRect/>
          <a:stretch>
            <a:fillRect/>
          </a:stretch>
        </p:blipFill>
        <p:spPr bwMode="auto">
          <a:xfrm>
            <a:off x="1981200" y="1600200"/>
            <a:ext cx="4581525" cy="4562475"/>
          </a:xfrm>
          <a:prstGeom prst="rect">
            <a:avLst/>
          </a:prstGeom>
          <a:noFill/>
          <a:ln w="9525">
            <a:noFill/>
            <a:miter lim="800000"/>
            <a:headEnd/>
            <a:tailEnd/>
          </a:ln>
        </p:spPr>
      </p:pic>
      <p:sp>
        <p:nvSpPr>
          <p:cNvPr id="227332" name="TextBox 8"/>
          <p:cNvSpPr txBox="1">
            <a:spLocks noChangeArrowheads="1"/>
          </p:cNvSpPr>
          <p:nvPr/>
        </p:nvSpPr>
        <p:spPr bwMode="auto">
          <a:xfrm>
            <a:off x="1143000" y="6172200"/>
            <a:ext cx="7162800" cy="366713"/>
          </a:xfrm>
          <a:prstGeom prst="rect">
            <a:avLst/>
          </a:prstGeom>
          <a:noFill/>
          <a:ln w="9525">
            <a:noFill/>
            <a:miter lim="800000"/>
            <a:headEnd/>
            <a:tailEnd/>
          </a:ln>
        </p:spPr>
        <p:txBody>
          <a:bodyPr>
            <a:spAutoFit/>
          </a:bodyPr>
          <a:lstStyle/>
          <a:p>
            <a:r>
              <a:rPr lang="en-US"/>
              <a:t>http://www.spcforexcel.com/files/images/correlations.gif</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TextBox 2"/>
          <p:cNvSpPr txBox="1">
            <a:spLocks noChangeArrowheads="1"/>
          </p:cNvSpPr>
          <p:nvPr/>
        </p:nvSpPr>
        <p:spPr bwMode="auto">
          <a:xfrm>
            <a:off x="914400" y="914400"/>
            <a:ext cx="3962400" cy="6309420"/>
          </a:xfrm>
          <a:prstGeom prst="rect">
            <a:avLst/>
          </a:prstGeom>
          <a:noFill/>
          <a:ln w="9525">
            <a:noFill/>
            <a:miter lim="800000"/>
            <a:headEnd/>
            <a:tailEnd/>
          </a:ln>
        </p:spPr>
        <p:txBody>
          <a:bodyPr>
            <a:spAutoFit/>
          </a:bodyPr>
          <a:lstStyle/>
          <a:p>
            <a:pPr marL="342900" indent="-342900">
              <a:buFontTx/>
              <a:buAutoNum type="arabicPeriod"/>
            </a:pPr>
            <a:r>
              <a:rPr lang="en-US" sz="2400" dirty="0"/>
              <a:t>Complete scatter diagram in your student supplement.</a:t>
            </a:r>
          </a:p>
          <a:p>
            <a:pPr marL="342900" indent="-342900">
              <a:buFontTx/>
              <a:buAutoNum type="arabicPeriod"/>
            </a:pPr>
            <a:r>
              <a:rPr lang="en-US" sz="2400" dirty="0"/>
              <a:t>Scale and label X axis with the cause variable- age of children. Start with 0 to the oldest age listed</a:t>
            </a:r>
          </a:p>
          <a:p>
            <a:pPr marL="342900" indent="-342900">
              <a:buFontTx/>
              <a:buAutoNum type="arabicPeriod"/>
            </a:pPr>
            <a:r>
              <a:rPr lang="en-US" sz="2400" dirty="0"/>
              <a:t>Scale and Label Y axis with the effect variable –times late, Start with 0 to highest number of occurrences</a:t>
            </a:r>
          </a:p>
          <a:p>
            <a:pPr marL="342900" indent="-342900">
              <a:buFontTx/>
              <a:buAutoNum type="arabicPeriod"/>
            </a:pPr>
            <a:r>
              <a:rPr lang="en-US" sz="2400" dirty="0"/>
              <a:t>Interpret the chart</a:t>
            </a:r>
          </a:p>
          <a:p>
            <a:pPr marL="342900" indent="-342900">
              <a:buFontTx/>
              <a:buAutoNum type="arabicPeriod"/>
            </a:pPr>
            <a:r>
              <a:rPr lang="en-US" sz="2400" dirty="0"/>
              <a:t>What predictions can you make?</a:t>
            </a:r>
          </a:p>
          <a:p>
            <a:pPr marL="342900" indent="-342900">
              <a:buFontTx/>
              <a:buAutoNum type="arabicPeriod"/>
            </a:pPr>
            <a:endParaRPr lang="en-US" sz="2000" dirty="0"/>
          </a:p>
        </p:txBody>
      </p:sp>
      <p:graphicFrame>
        <p:nvGraphicFramePr>
          <p:cNvPr id="6" name="Table 5"/>
          <p:cNvGraphicFramePr>
            <a:graphicFrameLocks noGrp="1"/>
          </p:cNvGraphicFramePr>
          <p:nvPr/>
        </p:nvGraphicFramePr>
        <p:xfrm>
          <a:off x="4800600" y="0"/>
          <a:ext cx="3429000" cy="6553191"/>
        </p:xfrm>
        <a:graphic>
          <a:graphicData uri="http://schemas.openxmlformats.org/drawingml/2006/table">
            <a:tbl>
              <a:tblPr>
                <a:tableStyleId>{3C2FFA5D-87B4-456A-9821-1D502468CF0F}</a:tableStyleId>
              </a:tblPr>
              <a:tblGrid>
                <a:gridCol w="1714500">
                  <a:extLst>
                    <a:ext uri="{9D8B030D-6E8A-4147-A177-3AD203B41FA5}">
                      <a16:colId xmlns:a16="http://schemas.microsoft.com/office/drawing/2014/main" val="20000"/>
                    </a:ext>
                  </a:extLst>
                </a:gridCol>
                <a:gridCol w="1714500">
                  <a:extLst>
                    <a:ext uri="{9D8B030D-6E8A-4147-A177-3AD203B41FA5}">
                      <a16:colId xmlns:a16="http://schemas.microsoft.com/office/drawing/2014/main" val="20001"/>
                    </a:ext>
                  </a:extLst>
                </a:gridCol>
              </a:tblGrid>
              <a:tr h="773802">
                <a:tc>
                  <a:txBody>
                    <a:bodyPr/>
                    <a:lstStyle/>
                    <a:p>
                      <a:pPr algn="ctr" fontAlgn="b"/>
                      <a:r>
                        <a:rPr lang="en-US" sz="1800" u="none" strike="noStrike" dirty="0"/>
                        <a:t>Times late</a:t>
                      </a:r>
                      <a:endParaRPr lang="en-US" sz="1800" b="0" i="0" u="none" strike="noStrike" dirty="0">
                        <a:solidFill>
                          <a:srgbClr val="000000"/>
                        </a:solidFill>
                        <a:latin typeface="Calibri"/>
                      </a:endParaRPr>
                    </a:p>
                  </a:txBody>
                  <a:tcPr marL="0" marR="0" marT="0" marB="0" anchor="b"/>
                </a:tc>
                <a:tc>
                  <a:txBody>
                    <a:bodyPr/>
                    <a:lstStyle/>
                    <a:p>
                      <a:pPr algn="ctr" fontAlgn="b"/>
                      <a:r>
                        <a:rPr lang="en-US" sz="1800" u="none" strike="noStrike" dirty="0"/>
                        <a:t>Age of children</a:t>
                      </a:r>
                      <a:endParaRPr lang="en-US" sz="1800" b="0" i="0" u="none" strike="noStrike" dirty="0">
                        <a:solidFill>
                          <a:srgbClr val="000000"/>
                        </a:solidFill>
                        <a:latin typeface="Calibri"/>
                      </a:endParaRPr>
                    </a:p>
                  </a:txBody>
                  <a:tcPr marL="0" marR="0" marT="0" marB="0" anchor="b"/>
                </a:tc>
                <a:extLst>
                  <a:ext uri="{0D108BD9-81ED-4DB2-BD59-A6C34878D82A}">
                    <a16:rowId xmlns:a16="http://schemas.microsoft.com/office/drawing/2014/main" val="10000"/>
                  </a:ext>
                </a:extLst>
              </a:tr>
              <a:tr h="275209">
                <a:tc>
                  <a:txBody>
                    <a:bodyPr/>
                    <a:lstStyle/>
                    <a:p>
                      <a:pPr algn="ctr" fontAlgn="b"/>
                      <a:r>
                        <a:rPr lang="en-US" sz="1800" u="none" strike="noStrike" dirty="0"/>
                        <a:t>3</a:t>
                      </a:r>
                      <a:endParaRPr lang="en-US" sz="1800" b="0" i="0" u="none" strike="noStrike" dirty="0">
                        <a:solidFill>
                          <a:srgbClr val="000000"/>
                        </a:solidFill>
                        <a:latin typeface="Calibri"/>
                      </a:endParaRPr>
                    </a:p>
                  </a:txBody>
                  <a:tcPr marL="0" marR="0" marT="0" marB="0" anchor="b"/>
                </a:tc>
                <a:tc>
                  <a:txBody>
                    <a:bodyPr/>
                    <a:lstStyle/>
                    <a:p>
                      <a:pPr algn="ctr" fontAlgn="b"/>
                      <a:r>
                        <a:rPr lang="en-US" sz="1800" u="none" strike="noStrike" dirty="0"/>
                        <a:t>15</a:t>
                      </a:r>
                      <a:endParaRPr lang="en-US" sz="1800" b="0" i="0" u="none" strike="noStrike" dirty="0">
                        <a:solidFill>
                          <a:srgbClr val="000000"/>
                        </a:solidFill>
                        <a:latin typeface="Calibri"/>
                      </a:endParaRPr>
                    </a:p>
                  </a:txBody>
                  <a:tcPr marL="0" marR="0" marT="0" marB="0" anchor="b"/>
                </a:tc>
                <a:extLst>
                  <a:ext uri="{0D108BD9-81ED-4DB2-BD59-A6C34878D82A}">
                    <a16:rowId xmlns:a16="http://schemas.microsoft.com/office/drawing/2014/main" val="10001"/>
                  </a:ext>
                </a:extLst>
              </a:tr>
              <a:tr h="275209">
                <a:tc>
                  <a:txBody>
                    <a:bodyPr/>
                    <a:lstStyle/>
                    <a:p>
                      <a:pPr algn="ctr" fontAlgn="b"/>
                      <a:r>
                        <a:rPr lang="en-US" sz="1800" u="none" strike="noStrike" dirty="0"/>
                        <a:t>2</a:t>
                      </a:r>
                      <a:endParaRPr lang="en-US" sz="1800" b="0" i="0" u="none" strike="noStrike" dirty="0">
                        <a:solidFill>
                          <a:srgbClr val="000000"/>
                        </a:solidFill>
                        <a:latin typeface="Calibri"/>
                      </a:endParaRPr>
                    </a:p>
                  </a:txBody>
                  <a:tcPr marL="0" marR="0" marT="0" marB="0" anchor="b"/>
                </a:tc>
                <a:tc>
                  <a:txBody>
                    <a:bodyPr/>
                    <a:lstStyle/>
                    <a:p>
                      <a:pPr algn="ctr" fontAlgn="b"/>
                      <a:r>
                        <a:rPr lang="en-US" sz="1800" u="none" strike="noStrike" dirty="0"/>
                        <a:t>17</a:t>
                      </a:r>
                      <a:endParaRPr lang="en-US" sz="1800" b="0" i="0" u="none" strike="noStrike" dirty="0">
                        <a:solidFill>
                          <a:srgbClr val="000000"/>
                        </a:solidFill>
                        <a:latin typeface="Calibri"/>
                      </a:endParaRPr>
                    </a:p>
                  </a:txBody>
                  <a:tcPr marL="0" marR="0" marT="0" marB="0" anchor="b"/>
                </a:tc>
                <a:extLst>
                  <a:ext uri="{0D108BD9-81ED-4DB2-BD59-A6C34878D82A}">
                    <a16:rowId xmlns:a16="http://schemas.microsoft.com/office/drawing/2014/main" val="10002"/>
                  </a:ext>
                </a:extLst>
              </a:tr>
              <a:tr h="275209">
                <a:tc>
                  <a:txBody>
                    <a:bodyPr/>
                    <a:lstStyle/>
                    <a:p>
                      <a:pPr algn="ctr" fontAlgn="b"/>
                      <a:r>
                        <a:rPr lang="en-US" sz="1800" u="none" strike="noStrike" dirty="0"/>
                        <a:t>16</a:t>
                      </a:r>
                      <a:endParaRPr lang="en-US" sz="1800" b="0" i="0" u="none" strike="noStrike" dirty="0">
                        <a:solidFill>
                          <a:srgbClr val="000000"/>
                        </a:solidFill>
                        <a:latin typeface="Calibri"/>
                      </a:endParaRPr>
                    </a:p>
                  </a:txBody>
                  <a:tcPr marL="0" marR="0" marT="0" marB="0" anchor="b"/>
                </a:tc>
                <a:tc>
                  <a:txBody>
                    <a:bodyPr/>
                    <a:lstStyle/>
                    <a:p>
                      <a:pPr algn="ctr" fontAlgn="b"/>
                      <a:r>
                        <a:rPr lang="en-US" sz="1800" u="none" strike="noStrike" dirty="0"/>
                        <a:t>2</a:t>
                      </a:r>
                      <a:endParaRPr lang="en-US" sz="1800" b="0" i="0" u="none" strike="noStrike" dirty="0">
                        <a:solidFill>
                          <a:srgbClr val="000000"/>
                        </a:solidFill>
                        <a:latin typeface="Calibri"/>
                      </a:endParaRPr>
                    </a:p>
                  </a:txBody>
                  <a:tcPr marL="0" marR="0" marT="0" marB="0" anchor="b"/>
                </a:tc>
                <a:extLst>
                  <a:ext uri="{0D108BD9-81ED-4DB2-BD59-A6C34878D82A}">
                    <a16:rowId xmlns:a16="http://schemas.microsoft.com/office/drawing/2014/main" val="10003"/>
                  </a:ext>
                </a:extLst>
              </a:tr>
              <a:tr h="275209">
                <a:tc>
                  <a:txBody>
                    <a:bodyPr/>
                    <a:lstStyle/>
                    <a:p>
                      <a:pPr algn="ctr" fontAlgn="b"/>
                      <a:r>
                        <a:rPr lang="en-US" sz="1800" u="none" strike="noStrike" dirty="0"/>
                        <a:t>17</a:t>
                      </a:r>
                      <a:endParaRPr lang="en-US" sz="1800" b="0" i="0" u="none" strike="noStrike" dirty="0">
                        <a:solidFill>
                          <a:srgbClr val="000000"/>
                        </a:solidFill>
                        <a:latin typeface="Calibri"/>
                      </a:endParaRPr>
                    </a:p>
                  </a:txBody>
                  <a:tcPr marL="0" marR="0" marT="0" marB="0" anchor="b"/>
                </a:tc>
                <a:tc>
                  <a:txBody>
                    <a:bodyPr/>
                    <a:lstStyle/>
                    <a:p>
                      <a:pPr algn="ctr" fontAlgn="b"/>
                      <a:r>
                        <a:rPr lang="en-US" sz="1800" u="none" strike="noStrike" dirty="0"/>
                        <a:t>2</a:t>
                      </a:r>
                      <a:endParaRPr lang="en-US" sz="1800" b="0" i="0" u="none" strike="noStrike" dirty="0">
                        <a:solidFill>
                          <a:srgbClr val="000000"/>
                        </a:solidFill>
                        <a:latin typeface="Calibri"/>
                      </a:endParaRPr>
                    </a:p>
                  </a:txBody>
                  <a:tcPr marL="0" marR="0" marT="0" marB="0" anchor="b"/>
                </a:tc>
                <a:extLst>
                  <a:ext uri="{0D108BD9-81ED-4DB2-BD59-A6C34878D82A}">
                    <a16:rowId xmlns:a16="http://schemas.microsoft.com/office/drawing/2014/main" val="10004"/>
                  </a:ext>
                </a:extLst>
              </a:tr>
              <a:tr h="275209">
                <a:tc>
                  <a:txBody>
                    <a:bodyPr/>
                    <a:lstStyle/>
                    <a:p>
                      <a:pPr algn="ctr" fontAlgn="b"/>
                      <a:r>
                        <a:rPr lang="en-US" sz="1800" u="none" strike="noStrike" dirty="0"/>
                        <a:t>15</a:t>
                      </a:r>
                      <a:endParaRPr lang="en-US" sz="1800" b="0" i="0" u="none" strike="noStrike" dirty="0">
                        <a:solidFill>
                          <a:srgbClr val="000000"/>
                        </a:solidFill>
                        <a:latin typeface="Calibri"/>
                      </a:endParaRPr>
                    </a:p>
                  </a:txBody>
                  <a:tcPr marL="0" marR="0" marT="0" marB="0" anchor="b"/>
                </a:tc>
                <a:tc>
                  <a:txBody>
                    <a:bodyPr/>
                    <a:lstStyle/>
                    <a:p>
                      <a:pPr algn="ctr" fontAlgn="b"/>
                      <a:r>
                        <a:rPr lang="en-US" sz="1800" u="none" strike="noStrike" dirty="0"/>
                        <a:t>1</a:t>
                      </a:r>
                      <a:endParaRPr lang="en-US" sz="1800" b="0" i="0" u="none" strike="noStrike" dirty="0">
                        <a:solidFill>
                          <a:srgbClr val="000000"/>
                        </a:solidFill>
                        <a:latin typeface="Calibri"/>
                      </a:endParaRPr>
                    </a:p>
                  </a:txBody>
                  <a:tcPr marL="0" marR="0" marT="0" marB="0" anchor="b"/>
                </a:tc>
                <a:extLst>
                  <a:ext uri="{0D108BD9-81ED-4DB2-BD59-A6C34878D82A}">
                    <a16:rowId xmlns:a16="http://schemas.microsoft.com/office/drawing/2014/main" val="10005"/>
                  </a:ext>
                </a:extLst>
              </a:tr>
              <a:tr h="275209">
                <a:tc>
                  <a:txBody>
                    <a:bodyPr/>
                    <a:lstStyle/>
                    <a:p>
                      <a:pPr algn="ctr" fontAlgn="b"/>
                      <a:r>
                        <a:rPr lang="en-US" sz="1800" u="none" strike="noStrike" dirty="0"/>
                        <a:t>13</a:t>
                      </a:r>
                      <a:endParaRPr lang="en-US" sz="1800" b="0" i="0" u="none" strike="noStrike" dirty="0">
                        <a:solidFill>
                          <a:srgbClr val="000000"/>
                        </a:solidFill>
                        <a:latin typeface="Calibri"/>
                      </a:endParaRPr>
                    </a:p>
                  </a:txBody>
                  <a:tcPr marL="0" marR="0" marT="0" marB="0" anchor="b"/>
                </a:tc>
                <a:tc>
                  <a:txBody>
                    <a:bodyPr/>
                    <a:lstStyle/>
                    <a:p>
                      <a:pPr algn="ctr" fontAlgn="b"/>
                      <a:r>
                        <a:rPr lang="en-US" sz="1800" u="none" strike="noStrike" dirty="0"/>
                        <a:t>5</a:t>
                      </a:r>
                      <a:endParaRPr lang="en-US" sz="1800" b="0" i="0" u="none" strike="noStrike" dirty="0">
                        <a:solidFill>
                          <a:srgbClr val="000000"/>
                        </a:solidFill>
                        <a:latin typeface="Calibri"/>
                      </a:endParaRPr>
                    </a:p>
                  </a:txBody>
                  <a:tcPr marL="0" marR="0" marT="0" marB="0" anchor="b"/>
                </a:tc>
                <a:extLst>
                  <a:ext uri="{0D108BD9-81ED-4DB2-BD59-A6C34878D82A}">
                    <a16:rowId xmlns:a16="http://schemas.microsoft.com/office/drawing/2014/main" val="10006"/>
                  </a:ext>
                </a:extLst>
              </a:tr>
              <a:tr h="275209">
                <a:tc>
                  <a:txBody>
                    <a:bodyPr/>
                    <a:lstStyle/>
                    <a:p>
                      <a:pPr algn="ctr" fontAlgn="b"/>
                      <a:r>
                        <a:rPr lang="en-US" sz="1800" u="none" strike="noStrike" dirty="0"/>
                        <a:t>12</a:t>
                      </a:r>
                      <a:endParaRPr lang="en-US" sz="1800" b="0" i="0" u="none" strike="noStrike" dirty="0">
                        <a:solidFill>
                          <a:srgbClr val="000000"/>
                        </a:solidFill>
                        <a:latin typeface="Calibri"/>
                      </a:endParaRPr>
                    </a:p>
                  </a:txBody>
                  <a:tcPr marL="0" marR="0" marT="0" marB="0" anchor="b"/>
                </a:tc>
                <a:tc>
                  <a:txBody>
                    <a:bodyPr/>
                    <a:lstStyle/>
                    <a:p>
                      <a:pPr algn="ctr" fontAlgn="b"/>
                      <a:r>
                        <a:rPr lang="en-US" sz="1800" u="none" strike="noStrike" dirty="0"/>
                        <a:t>6</a:t>
                      </a:r>
                      <a:endParaRPr lang="en-US" sz="1800" b="0" i="0" u="none" strike="noStrike" dirty="0">
                        <a:solidFill>
                          <a:srgbClr val="000000"/>
                        </a:solidFill>
                        <a:latin typeface="Calibri"/>
                      </a:endParaRPr>
                    </a:p>
                  </a:txBody>
                  <a:tcPr marL="0" marR="0" marT="0" marB="0" anchor="b"/>
                </a:tc>
                <a:extLst>
                  <a:ext uri="{0D108BD9-81ED-4DB2-BD59-A6C34878D82A}">
                    <a16:rowId xmlns:a16="http://schemas.microsoft.com/office/drawing/2014/main" val="10007"/>
                  </a:ext>
                </a:extLst>
              </a:tr>
              <a:tr h="275209">
                <a:tc>
                  <a:txBody>
                    <a:bodyPr/>
                    <a:lstStyle/>
                    <a:p>
                      <a:pPr algn="ctr" fontAlgn="b"/>
                      <a:r>
                        <a:rPr lang="en-US" sz="1800" u="none" strike="noStrike" dirty="0"/>
                        <a:t>11</a:t>
                      </a:r>
                      <a:endParaRPr lang="en-US" sz="1800" b="0" i="0" u="none" strike="noStrike" dirty="0">
                        <a:solidFill>
                          <a:srgbClr val="000000"/>
                        </a:solidFill>
                        <a:latin typeface="Calibri"/>
                      </a:endParaRPr>
                    </a:p>
                  </a:txBody>
                  <a:tcPr marL="0" marR="0" marT="0" marB="0" anchor="b"/>
                </a:tc>
                <a:tc>
                  <a:txBody>
                    <a:bodyPr/>
                    <a:lstStyle/>
                    <a:p>
                      <a:pPr algn="ctr" fontAlgn="b"/>
                      <a:r>
                        <a:rPr lang="en-US" sz="1800" u="none" strike="noStrike" dirty="0"/>
                        <a:t>7</a:t>
                      </a:r>
                      <a:endParaRPr lang="en-US" sz="1800" b="0" i="0" u="none" strike="noStrike" dirty="0">
                        <a:solidFill>
                          <a:srgbClr val="000000"/>
                        </a:solidFill>
                        <a:latin typeface="Calibri"/>
                      </a:endParaRPr>
                    </a:p>
                  </a:txBody>
                  <a:tcPr marL="0" marR="0" marT="0" marB="0" anchor="b"/>
                </a:tc>
                <a:extLst>
                  <a:ext uri="{0D108BD9-81ED-4DB2-BD59-A6C34878D82A}">
                    <a16:rowId xmlns:a16="http://schemas.microsoft.com/office/drawing/2014/main" val="10008"/>
                  </a:ext>
                </a:extLst>
              </a:tr>
              <a:tr h="275209">
                <a:tc>
                  <a:txBody>
                    <a:bodyPr/>
                    <a:lstStyle/>
                    <a:p>
                      <a:pPr algn="ctr" fontAlgn="b"/>
                      <a:r>
                        <a:rPr lang="en-US" sz="1800" u="none" strike="noStrike" dirty="0"/>
                        <a:t>10</a:t>
                      </a:r>
                      <a:endParaRPr lang="en-US" sz="1800" b="0" i="0" u="none" strike="noStrike" dirty="0">
                        <a:solidFill>
                          <a:srgbClr val="000000"/>
                        </a:solidFill>
                        <a:latin typeface="Calibri"/>
                      </a:endParaRPr>
                    </a:p>
                  </a:txBody>
                  <a:tcPr marL="0" marR="0" marT="0" marB="0" anchor="b"/>
                </a:tc>
                <a:tc>
                  <a:txBody>
                    <a:bodyPr/>
                    <a:lstStyle/>
                    <a:p>
                      <a:pPr algn="ctr" fontAlgn="b"/>
                      <a:r>
                        <a:rPr lang="en-US" sz="1800" u="none" strike="noStrike" dirty="0"/>
                        <a:t>8</a:t>
                      </a:r>
                      <a:endParaRPr lang="en-US" sz="1800" b="0" i="0" u="none" strike="noStrike" dirty="0">
                        <a:solidFill>
                          <a:srgbClr val="000000"/>
                        </a:solidFill>
                        <a:latin typeface="Calibri"/>
                      </a:endParaRPr>
                    </a:p>
                  </a:txBody>
                  <a:tcPr marL="0" marR="0" marT="0" marB="0" anchor="b"/>
                </a:tc>
                <a:extLst>
                  <a:ext uri="{0D108BD9-81ED-4DB2-BD59-A6C34878D82A}">
                    <a16:rowId xmlns:a16="http://schemas.microsoft.com/office/drawing/2014/main" val="10009"/>
                  </a:ext>
                </a:extLst>
              </a:tr>
              <a:tr h="275209">
                <a:tc>
                  <a:txBody>
                    <a:bodyPr/>
                    <a:lstStyle/>
                    <a:p>
                      <a:pPr algn="ctr" fontAlgn="b"/>
                      <a:r>
                        <a:rPr lang="en-US" sz="1800" u="none" strike="noStrike" dirty="0"/>
                        <a:t>9</a:t>
                      </a:r>
                      <a:endParaRPr lang="en-US" sz="1800" b="0" i="0" u="none" strike="noStrike" dirty="0">
                        <a:solidFill>
                          <a:srgbClr val="000000"/>
                        </a:solidFill>
                        <a:latin typeface="Calibri"/>
                      </a:endParaRPr>
                    </a:p>
                  </a:txBody>
                  <a:tcPr marL="0" marR="0" marT="0" marB="0" anchor="b"/>
                </a:tc>
                <a:tc>
                  <a:txBody>
                    <a:bodyPr/>
                    <a:lstStyle/>
                    <a:p>
                      <a:pPr algn="ctr" fontAlgn="b"/>
                      <a:r>
                        <a:rPr lang="en-US" sz="1800" u="none" strike="noStrike" dirty="0"/>
                        <a:t>9</a:t>
                      </a:r>
                      <a:endParaRPr lang="en-US" sz="1800" b="0" i="0" u="none" strike="noStrike" dirty="0">
                        <a:solidFill>
                          <a:srgbClr val="000000"/>
                        </a:solidFill>
                        <a:latin typeface="Calibri"/>
                      </a:endParaRPr>
                    </a:p>
                  </a:txBody>
                  <a:tcPr marL="0" marR="0" marT="0" marB="0" anchor="b"/>
                </a:tc>
                <a:extLst>
                  <a:ext uri="{0D108BD9-81ED-4DB2-BD59-A6C34878D82A}">
                    <a16:rowId xmlns:a16="http://schemas.microsoft.com/office/drawing/2014/main" val="10010"/>
                  </a:ext>
                </a:extLst>
              </a:tr>
              <a:tr h="275209">
                <a:tc>
                  <a:txBody>
                    <a:bodyPr/>
                    <a:lstStyle/>
                    <a:p>
                      <a:pPr algn="ctr" fontAlgn="b"/>
                      <a:r>
                        <a:rPr lang="en-US" sz="1800" u="none" strike="noStrike" dirty="0"/>
                        <a:t>9</a:t>
                      </a:r>
                      <a:endParaRPr lang="en-US" sz="1800" b="0" i="0" u="none" strike="noStrike" dirty="0">
                        <a:solidFill>
                          <a:srgbClr val="000000"/>
                        </a:solidFill>
                        <a:latin typeface="Calibri"/>
                      </a:endParaRPr>
                    </a:p>
                  </a:txBody>
                  <a:tcPr marL="0" marR="0" marT="0" marB="0" anchor="b"/>
                </a:tc>
                <a:tc>
                  <a:txBody>
                    <a:bodyPr/>
                    <a:lstStyle/>
                    <a:p>
                      <a:pPr algn="ctr" fontAlgn="b"/>
                      <a:r>
                        <a:rPr lang="en-US" sz="1800" u="none" strike="noStrike" dirty="0"/>
                        <a:t>10</a:t>
                      </a:r>
                      <a:endParaRPr lang="en-US" sz="1800" b="0" i="0" u="none" strike="noStrike" dirty="0">
                        <a:solidFill>
                          <a:srgbClr val="000000"/>
                        </a:solidFill>
                        <a:latin typeface="Calibri"/>
                      </a:endParaRPr>
                    </a:p>
                  </a:txBody>
                  <a:tcPr marL="0" marR="0" marT="0" marB="0" anchor="b"/>
                </a:tc>
                <a:extLst>
                  <a:ext uri="{0D108BD9-81ED-4DB2-BD59-A6C34878D82A}">
                    <a16:rowId xmlns:a16="http://schemas.microsoft.com/office/drawing/2014/main" val="10011"/>
                  </a:ext>
                </a:extLst>
              </a:tr>
              <a:tr h="275209">
                <a:tc>
                  <a:txBody>
                    <a:bodyPr/>
                    <a:lstStyle/>
                    <a:p>
                      <a:pPr algn="ctr" fontAlgn="b"/>
                      <a:r>
                        <a:rPr lang="en-US" sz="1800" u="none" strike="noStrike" dirty="0"/>
                        <a:t>9</a:t>
                      </a:r>
                      <a:endParaRPr lang="en-US" sz="1800" b="0" i="0" u="none" strike="noStrike" dirty="0">
                        <a:solidFill>
                          <a:srgbClr val="000000"/>
                        </a:solidFill>
                        <a:latin typeface="Calibri"/>
                      </a:endParaRPr>
                    </a:p>
                  </a:txBody>
                  <a:tcPr marL="0" marR="0" marT="0" marB="0" anchor="b"/>
                </a:tc>
                <a:tc>
                  <a:txBody>
                    <a:bodyPr/>
                    <a:lstStyle/>
                    <a:p>
                      <a:pPr algn="ctr" fontAlgn="b"/>
                      <a:r>
                        <a:rPr lang="en-US" sz="1800" u="none" strike="noStrike" dirty="0"/>
                        <a:t>11</a:t>
                      </a:r>
                      <a:endParaRPr lang="en-US" sz="1800" b="0" i="0" u="none" strike="noStrike" dirty="0">
                        <a:solidFill>
                          <a:srgbClr val="000000"/>
                        </a:solidFill>
                        <a:latin typeface="Calibri"/>
                      </a:endParaRPr>
                    </a:p>
                  </a:txBody>
                  <a:tcPr marL="0" marR="0" marT="0" marB="0" anchor="b"/>
                </a:tc>
                <a:extLst>
                  <a:ext uri="{0D108BD9-81ED-4DB2-BD59-A6C34878D82A}">
                    <a16:rowId xmlns:a16="http://schemas.microsoft.com/office/drawing/2014/main" val="10012"/>
                  </a:ext>
                </a:extLst>
              </a:tr>
              <a:tr h="275209">
                <a:tc>
                  <a:txBody>
                    <a:bodyPr/>
                    <a:lstStyle/>
                    <a:p>
                      <a:pPr algn="ctr" fontAlgn="b"/>
                      <a:r>
                        <a:rPr lang="en-US" sz="1800" u="none" strike="noStrike" dirty="0"/>
                        <a:t>9</a:t>
                      </a:r>
                      <a:endParaRPr lang="en-US" sz="1800" b="0" i="0" u="none" strike="noStrike" dirty="0">
                        <a:solidFill>
                          <a:srgbClr val="000000"/>
                        </a:solidFill>
                        <a:latin typeface="Calibri"/>
                      </a:endParaRPr>
                    </a:p>
                  </a:txBody>
                  <a:tcPr marL="0" marR="0" marT="0" marB="0" anchor="b"/>
                </a:tc>
                <a:tc>
                  <a:txBody>
                    <a:bodyPr/>
                    <a:lstStyle/>
                    <a:p>
                      <a:pPr algn="ctr" fontAlgn="b"/>
                      <a:r>
                        <a:rPr lang="en-US" sz="1800" u="none" strike="noStrike" dirty="0"/>
                        <a:t>12</a:t>
                      </a:r>
                      <a:endParaRPr lang="en-US" sz="1800" b="0" i="0" u="none" strike="noStrike" dirty="0">
                        <a:solidFill>
                          <a:srgbClr val="000000"/>
                        </a:solidFill>
                        <a:latin typeface="Calibri"/>
                      </a:endParaRPr>
                    </a:p>
                  </a:txBody>
                  <a:tcPr marL="0" marR="0" marT="0" marB="0" anchor="b"/>
                </a:tc>
                <a:extLst>
                  <a:ext uri="{0D108BD9-81ED-4DB2-BD59-A6C34878D82A}">
                    <a16:rowId xmlns:a16="http://schemas.microsoft.com/office/drawing/2014/main" val="10013"/>
                  </a:ext>
                </a:extLst>
              </a:tr>
              <a:tr h="275209">
                <a:tc>
                  <a:txBody>
                    <a:bodyPr/>
                    <a:lstStyle/>
                    <a:p>
                      <a:pPr algn="ctr" fontAlgn="b"/>
                      <a:r>
                        <a:rPr lang="en-US" sz="1800" u="none" strike="noStrike" dirty="0"/>
                        <a:t>7</a:t>
                      </a:r>
                      <a:endParaRPr lang="en-US" sz="1800" b="0" i="0" u="none" strike="noStrike" dirty="0">
                        <a:solidFill>
                          <a:srgbClr val="000000"/>
                        </a:solidFill>
                        <a:latin typeface="Calibri"/>
                      </a:endParaRPr>
                    </a:p>
                  </a:txBody>
                  <a:tcPr marL="0" marR="0" marT="0" marB="0" anchor="b"/>
                </a:tc>
                <a:tc>
                  <a:txBody>
                    <a:bodyPr/>
                    <a:lstStyle/>
                    <a:p>
                      <a:pPr algn="ctr" fontAlgn="b"/>
                      <a:r>
                        <a:rPr lang="en-US" sz="1800" u="none" strike="noStrike" dirty="0"/>
                        <a:t>12</a:t>
                      </a:r>
                      <a:endParaRPr lang="en-US" sz="1800" b="0" i="0" u="none" strike="noStrike" dirty="0">
                        <a:solidFill>
                          <a:srgbClr val="000000"/>
                        </a:solidFill>
                        <a:latin typeface="Calibri"/>
                      </a:endParaRPr>
                    </a:p>
                  </a:txBody>
                  <a:tcPr marL="0" marR="0" marT="0" marB="0" anchor="b"/>
                </a:tc>
                <a:extLst>
                  <a:ext uri="{0D108BD9-81ED-4DB2-BD59-A6C34878D82A}">
                    <a16:rowId xmlns:a16="http://schemas.microsoft.com/office/drawing/2014/main" val="10014"/>
                  </a:ext>
                </a:extLst>
              </a:tr>
              <a:tr h="275209">
                <a:tc>
                  <a:txBody>
                    <a:bodyPr/>
                    <a:lstStyle/>
                    <a:p>
                      <a:pPr algn="ctr" fontAlgn="b"/>
                      <a:r>
                        <a:rPr lang="en-US" sz="1800" u="none" strike="noStrike" dirty="0"/>
                        <a:t>5</a:t>
                      </a:r>
                      <a:endParaRPr lang="en-US" sz="1800" b="0" i="0" u="none" strike="noStrike" dirty="0">
                        <a:solidFill>
                          <a:srgbClr val="000000"/>
                        </a:solidFill>
                        <a:latin typeface="Calibri"/>
                      </a:endParaRPr>
                    </a:p>
                  </a:txBody>
                  <a:tcPr marL="0" marR="0" marT="0" marB="0" anchor="b"/>
                </a:tc>
                <a:tc>
                  <a:txBody>
                    <a:bodyPr/>
                    <a:lstStyle/>
                    <a:p>
                      <a:pPr algn="ctr" fontAlgn="b"/>
                      <a:r>
                        <a:rPr lang="en-US" sz="1800" u="none" strike="noStrike" dirty="0"/>
                        <a:t>13</a:t>
                      </a:r>
                      <a:endParaRPr lang="en-US" sz="1800" b="0" i="0" u="none" strike="noStrike" dirty="0">
                        <a:solidFill>
                          <a:srgbClr val="000000"/>
                        </a:solidFill>
                        <a:latin typeface="Calibri"/>
                      </a:endParaRPr>
                    </a:p>
                  </a:txBody>
                  <a:tcPr marL="0" marR="0" marT="0" marB="0" anchor="b"/>
                </a:tc>
                <a:extLst>
                  <a:ext uri="{0D108BD9-81ED-4DB2-BD59-A6C34878D82A}">
                    <a16:rowId xmlns:a16="http://schemas.microsoft.com/office/drawing/2014/main" val="10015"/>
                  </a:ext>
                </a:extLst>
              </a:tr>
              <a:tr h="275209">
                <a:tc>
                  <a:txBody>
                    <a:bodyPr/>
                    <a:lstStyle/>
                    <a:p>
                      <a:pPr algn="ctr" fontAlgn="b"/>
                      <a:r>
                        <a:rPr lang="en-US" sz="1800" u="none" strike="noStrike" dirty="0"/>
                        <a:t>5</a:t>
                      </a:r>
                      <a:endParaRPr lang="en-US" sz="1800" b="0" i="0" u="none" strike="noStrike" dirty="0">
                        <a:solidFill>
                          <a:srgbClr val="000000"/>
                        </a:solidFill>
                        <a:latin typeface="Calibri"/>
                      </a:endParaRPr>
                    </a:p>
                  </a:txBody>
                  <a:tcPr marL="0" marR="0" marT="0" marB="0" anchor="b"/>
                </a:tc>
                <a:tc>
                  <a:txBody>
                    <a:bodyPr/>
                    <a:lstStyle/>
                    <a:p>
                      <a:pPr algn="ctr" fontAlgn="b"/>
                      <a:r>
                        <a:rPr lang="en-US" sz="1800" u="none" strike="noStrike" dirty="0"/>
                        <a:t>14</a:t>
                      </a:r>
                      <a:endParaRPr lang="en-US" sz="1800" b="0" i="0" u="none" strike="noStrike" dirty="0">
                        <a:solidFill>
                          <a:srgbClr val="000000"/>
                        </a:solidFill>
                        <a:latin typeface="Calibri"/>
                      </a:endParaRPr>
                    </a:p>
                  </a:txBody>
                  <a:tcPr marL="0" marR="0" marT="0" marB="0" anchor="b"/>
                </a:tc>
                <a:extLst>
                  <a:ext uri="{0D108BD9-81ED-4DB2-BD59-A6C34878D82A}">
                    <a16:rowId xmlns:a16="http://schemas.microsoft.com/office/drawing/2014/main" val="10016"/>
                  </a:ext>
                </a:extLst>
              </a:tr>
              <a:tr h="275209">
                <a:tc>
                  <a:txBody>
                    <a:bodyPr/>
                    <a:lstStyle/>
                    <a:p>
                      <a:pPr algn="ctr" fontAlgn="b"/>
                      <a:r>
                        <a:rPr lang="en-US" sz="1800" u="none" strike="noStrike" dirty="0"/>
                        <a:t>3</a:t>
                      </a:r>
                      <a:endParaRPr lang="en-US" sz="1800" b="0" i="0" u="none" strike="noStrike" dirty="0">
                        <a:solidFill>
                          <a:srgbClr val="000000"/>
                        </a:solidFill>
                        <a:latin typeface="Calibri"/>
                      </a:endParaRPr>
                    </a:p>
                  </a:txBody>
                  <a:tcPr marL="0" marR="0" marT="0" marB="0" anchor="b"/>
                </a:tc>
                <a:tc>
                  <a:txBody>
                    <a:bodyPr/>
                    <a:lstStyle/>
                    <a:p>
                      <a:pPr algn="ctr" fontAlgn="b"/>
                      <a:r>
                        <a:rPr lang="en-US" sz="1800" u="none" strike="noStrike" dirty="0"/>
                        <a:t>15</a:t>
                      </a:r>
                      <a:endParaRPr lang="en-US" sz="1800" b="0" i="0" u="none" strike="noStrike" dirty="0">
                        <a:solidFill>
                          <a:srgbClr val="000000"/>
                        </a:solidFill>
                        <a:latin typeface="Calibri"/>
                      </a:endParaRPr>
                    </a:p>
                  </a:txBody>
                  <a:tcPr marL="0" marR="0" marT="0" marB="0" anchor="b"/>
                </a:tc>
                <a:extLst>
                  <a:ext uri="{0D108BD9-81ED-4DB2-BD59-A6C34878D82A}">
                    <a16:rowId xmlns:a16="http://schemas.microsoft.com/office/drawing/2014/main" val="10017"/>
                  </a:ext>
                </a:extLst>
              </a:tr>
              <a:tr h="275209">
                <a:tc>
                  <a:txBody>
                    <a:bodyPr/>
                    <a:lstStyle/>
                    <a:p>
                      <a:pPr algn="ctr" fontAlgn="b"/>
                      <a:r>
                        <a:rPr lang="en-US" sz="1800" u="none" strike="noStrike" dirty="0"/>
                        <a:t>4</a:t>
                      </a:r>
                      <a:endParaRPr lang="en-US" sz="1800" b="0" i="0" u="none" strike="noStrike" dirty="0">
                        <a:solidFill>
                          <a:srgbClr val="000000"/>
                        </a:solidFill>
                        <a:latin typeface="Calibri"/>
                      </a:endParaRPr>
                    </a:p>
                  </a:txBody>
                  <a:tcPr marL="0" marR="0" marT="0" marB="0" anchor="b"/>
                </a:tc>
                <a:tc>
                  <a:txBody>
                    <a:bodyPr/>
                    <a:lstStyle/>
                    <a:p>
                      <a:pPr algn="ctr" fontAlgn="b"/>
                      <a:r>
                        <a:rPr lang="en-US" sz="1800" u="none" strike="noStrike" dirty="0"/>
                        <a:t>16</a:t>
                      </a:r>
                      <a:endParaRPr lang="en-US" sz="1800" b="0" i="0" u="none" strike="noStrike" dirty="0">
                        <a:solidFill>
                          <a:srgbClr val="000000"/>
                        </a:solidFill>
                        <a:latin typeface="Calibri"/>
                      </a:endParaRPr>
                    </a:p>
                  </a:txBody>
                  <a:tcPr marL="0" marR="0" marT="0" marB="0" anchor="b"/>
                </a:tc>
                <a:extLst>
                  <a:ext uri="{0D108BD9-81ED-4DB2-BD59-A6C34878D82A}">
                    <a16:rowId xmlns:a16="http://schemas.microsoft.com/office/drawing/2014/main" val="10018"/>
                  </a:ext>
                </a:extLst>
              </a:tr>
              <a:tr h="275209">
                <a:tc>
                  <a:txBody>
                    <a:bodyPr/>
                    <a:lstStyle/>
                    <a:p>
                      <a:pPr algn="ctr" fontAlgn="b"/>
                      <a:r>
                        <a:rPr lang="en-US" sz="1800" u="none" strike="noStrike" dirty="0"/>
                        <a:t>1</a:t>
                      </a:r>
                      <a:endParaRPr lang="en-US" sz="1800" b="0" i="0" u="none" strike="noStrike" dirty="0">
                        <a:solidFill>
                          <a:srgbClr val="000000"/>
                        </a:solidFill>
                        <a:latin typeface="Calibri"/>
                      </a:endParaRPr>
                    </a:p>
                  </a:txBody>
                  <a:tcPr marL="0" marR="0" marT="0" marB="0" anchor="b"/>
                </a:tc>
                <a:tc>
                  <a:txBody>
                    <a:bodyPr/>
                    <a:lstStyle/>
                    <a:p>
                      <a:pPr algn="ctr" fontAlgn="b"/>
                      <a:r>
                        <a:rPr lang="en-US" sz="1800" u="none" strike="noStrike" dirty="0"/>
                        <a:t>16</a:t>
                      </a:r>
                      <a:endParaRPr lang="en-US" sz="1800" b="0" i="0" u="none" strike="noStrike" dirty="0">
                        <a:solidFill>
                          <a:srgbClr val="000000"/>
                        </a:solidFill>
                        <a:latin typeface="Calibri"/>
                      </a:endParaRPr>
                    </a:p>
                  </a:txBody>
                  <a:tcPr marL="0" marR="0" marT="0" marB="0" anchor="b"/>
                </a:tc>
                <a:extLst>
                  <a:ext uri="{0D108BD9-81ED-4DB2-BD59-A6C34878D82A}">
                    <a16:rowId xmlns:a16="http://schemas.microsoft.com/office/drawing/2014/main" val="10019"/>
                  </a:ext>
                </a:extLst>
              </a:tr>
              <a:tr h="275209">
                <a:tc>
                  <a:txBody>
                    <a:bodyPr/>
                    <a:lstStyle/>
                    <a:p>
                      <a:pPr algn="ctr" fontAlgn="b"/>
                      <a:r>
                        <a:rPr lang="en-US" sz="1800" u="none" strike="noStrike" dirty="0"/>
                        <a:t>15</a:t>
                      </a:r>
                      <a:endParaRPr lang="en-US" sz="1800" b="0" i="0" u="none" strike="noStrike" dirty="0">
                        <a:solidFill>
                          <a:srgbClr val="000000"/>
                        </a:solidFill>
                        <a:latin typeface="Calibri"/>
                      </a:endParaRPr>
                    </a:p>
                  </a:txBody>
                  <a:tcPr marL="0" marR="0" marT="0" marB="0" anchor="b"/>
                </a:tc>
                <a:tc>
                  <a:txBody>
                    <a:bodyPr/>
                    <a:lstStyle/>
                    <a:p>
                      <a:pPr algn="ctr" fontAlgn="b"/>
                      <a:r>
                        <a:rPr lang="en-US" sz="1800" u="none" strike="noStrike" dirty="0"/>
                        <a:t>4</a:t>
                      </a:r>
                      <a:endParaRPr lang="en-US" sz="1800" b="0" i="0" u="none" strike="noStrike" dirty="0">
                        <a:solidFill>
                          <a:srgbClr val="000000"/>
                        </a:solidFill>
                        <a:latin typeface="Calibri"/>
                      </a:endParaRPr>
                    </a:p>
                  </a:txBody>
                  <a:tcPr marL="0" marR="0" marT="0" marB="0" anchor="b"/>
                </a:tc>
                <a:extLst>
                  <a:ext uri="{0D108BD9-81ED-4DB2-BD59-A6C34878D82A}">
                    <a16:rowId xmlns:a16="http://schemas.microsoft.com/office/drawing/2014/main" val="10020"/>
                  </a:ext>
                </a:extLst>
              </a:tr>
              <a:tr h="275209">
                <a:tc>
                  <a:txBody>
                    <a:bodyPr/>
                    <a:lstStyle/>
                    <a:p>
                      <a:pPr algn="ctr" fontAlgn="b"/>
                      <a:r>
                        <a:rPr lang="en-US" sz="1800" u="none" strike="noStrike" dirty="0"/>
                        <a:t>1</a:t>
                      </a:r>
                      <a:endParaRPr lang="en-US" sz="1800" b="0" i="0" u="none" strike="noStrike" dirty="0">
                        <a:solidFill>
                          <a:srgbClr val="000000"/>
                        </a:solidFill>
                        <a:latin typeface="Calibri"/>
                      </a:endParaRPr>
                    </a:p>
                  </a:txBody>
                  <a:tcPr marL="0" marR="0" marT="0" marB="0" anchor="b"/>
                </a:tc>
                <a:tc>
                  <a:txBody>
                    <a:bodyPr/>
                    <a:lstStyle/>
                    <a:p>
                      <a:pPr algn="ctr" fontAlgn="b"/>
                      <a:r>
                        <a:rPr lang="en-US" sz="1800" u="none" strike="noStrike" dirty="0"/>
                        <a:t>18</a:t>
                      </a:r>
                      <a:endParaRPr lang="en-US" sz="1800" b="0" i="0" u="none" strike="noStrike" dirty="0">
                        <a:solidFill>
                          <a:srgbClr val="000000"/>
                        </a:solidFill>
                        <a:latin typeface="Calibri"/>
                      </a:endParaRPr>
                    </a:p>
                  </a:txBody>
                  <a:tcPr marL="0" marR="0" marT="0" marB="0" anchor="b"/>
                </a:tc>
                <a:extLst>
                  <a:ext uri="{0D108BD9-81ED-4DB2-BD59-A6C34878D82A}">
                    <a16:rowId xmlns:a16="http://schemas.microsoft.com/office/drawing/2014/main" val="10021"/>
                  </a:ext>
                </a:extLst>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TextBox 2"/>
          <p:cNvSpPr txBox="1">
            <a:spLocks noChangeArrowheads="1"/>
          </p:cNvSpPr>
          <p:nvPr/>
        </p:nvSpPr>
        <p:spPr bwMode="auto">
          <a:xfrm>
            <a:off x="2999014" y="5257800"/>
            <a:ext cx="1905000" cy="369888"/>
          </a:xfrm>
          <a:prstGeom prst="rect">
            <a:avLst/>
          </a:prstGeom>
          <a:noFill/>
          <a:ln w="9525">
            <a:noFill/>
            <a:miter lim="800000"/>
            <a:headEnd/>
            <a:tailEnd/>
          </a:ln>
        </p:spPr>
        <p:txBody>
          <a:bodyPr>
            <a:spAutoFit/>
          </a:bodyPr>
          <a:lstStyle/>
          <a:p>
            <a:r>
              <a:rPr lang="en-US"/>
              <a:t>Age of children</a:t>
            </a:r>
          </a:p>
        </p:txBody>
      </p:sp>
      <p:sp>
        <p:nvSpPr>
          <p:cNvPr id="231426" name="TextBox 3"/>
          <p:cNvSpPr txBox="1">
            <a:spLocks noChangeArrowheads="1"/>
          </p:cNvSpPr>
          <p:nvPr/>
        </p:nvSpPr>
        <p:spPr bwMode="auto">
          <a:xfrm>
            <a:off x="457200" y="2971800"/>
            <a:ext cx="990600" cy="646113"/>
          </a:xfrm>
          <a:prstGeom prst="rect">
            <a:avLst/>
          </a:prstGeom>
          <a:noFill/>
          <a:ln w="9525">
            <a:noFill/>
            <a:miter lim="800000"/>
            <a:headEnd/>
            <a:tailEnd/>
          </a:ln>
        </p:spPr>
        <p:txBody>
          <a:bodyPr>
            <a:spAutoFit/>
          </a:bodyPr>
          <a:lstStyle/>
          <a:p>
            <a:r>
              <a:rPr lang="en-US"/>
              <a:t>Times late</a:t>
            </a:r>
          </a:p>
        </p:txBody>
      </p:sp>
      <p:graphicFrame>
        <p:nvGraphicFramePr>
          <p:cNvPr id="7" name="Chart 6"/>
          <p:cNvGraphicFramePr>
            <a:graphicFrameLocks/>
          </p:cNvGraphicFramePr>
          <p:nvPr>
            <p:extLst>
              <p:ext uri="{D42A27DB-BD31-4B8C-83A1-F6EECF244321}">
                <p14:modId xmlns:p14="http://schemas.microsoft.com/office/powerpoint/2010/main" val="3740845554"/>
              </p:ext>
            </p:extLst>
          </p:nvPr>
        </p:nvGraphicFramePr>
        <p:xfrm>
          <a:off x="1143000" y="857250"/>
          <a:ext cx="6999514" cy="42291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a:t>Scatter</a:t>
            </a:r>
          </a:p>
        </p:txBody>
      </p:sp>
      <p:sp>
        <p:nvSpPr>
          <p:cNvPr id="233474" name="Content Placeholder 2"/>
          <p:cNvSpPr>
            <a:spLocks noGrp="1"/>
          </p:cNvSpPr>
          <p:nvPr>
            <p:ph idx="1"/>
          </p:nvPr>
        </p:nvSpPr>
        <p:spPr/>
        <p:txBody>
          <a:bodyPr/>
          <a:lstStyle/>
          <a:p>
            <a:pPr eaLnBrk="1" hangingPunct="1"/>
            <a:r>
              <a:rPr lang="en-US" dirty="0"/>
              <a:t>Individually complete a scatter diagram correlating age and absences found in your student supplement.</a:t>
            </a:r>
          </a:p>
          <a:p>
            <a:pPr eaLnBrk="1" hangingPunct="1"/>
            <a:r>
              <a:rPr lang="en-US" dirty="0"/>
              <a:t>Interpret the chart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228600"/>
            <a:ext cx="6248400" cy="978408"/>
          </a:xfrm>
        </p:spPr>
        <p:txBody>
          <a:bodyPr>
            <a:noAutofit/>
          </a:bodyPr>
          <a:lstStyle/>
          <a:p>
            <a:pPr eaLnBrk="1" fontAlgn="auto" hangingPunct="1">
              <a:spcAft>
                <a:spcPts val="0"/>
              </a:spcAft>
              <a:defRPr/>
            </a:pPr>
            <a:r>
              <a:rPr lang="en-US" sz="4400" dirty="0">
                <a:solidFill>
                  <a:schemeClr val="accent1">
                    <a:satMod val="150000"/>
                  </a:schemeClr>
                </a:solidFill>
              </a:rPr>
              <a:t>Run Chart</a:t>
            </a:r>
          </a:p>
        </p:txBody>
      </p:sp>
      <p:sp>
        <p:nvSpPr>
          <p:cNvPr id="57346" name="Content Placeholder 2"/>
          <p:cNvSpPr>
            <a:spLocks noGrp="1"/>
          </p:cNvSpPr>
          <p:nvPr>
            <p:ph idx="1"/>
          </p:nvPr>
        </p:nvSpPr>
        <p:spPr>
          <a:xfrm>
            <a:off x="2895600" y="1752600"/>
            <a:ext cx="5410200" cy="4559300"/>
          </a:xfrm>
        </p:spPr>
        <p:txBody>
          <a:bodyPr/>
          <a:lstStyle/>
          <a:p>
            <a:pPr lvl="1" eaLnBrk="1" hangingPunct="1">
              <a:defRPr/>
            </a:pPr>
            <a:r>
              <a:rPr lang="en-US" dirty="0"/>
              <a:t>Visual tool</a:t>
            </a:r>
          </a:p>
          <a:p>
            <a:pPr lvl="1" eaLnBrk="1" hangingPunct="1">
              <a:defRPr/>
            </a:pPr>
            <a:r>
              <a:rPr lang="en-US" dirty="0"/>
              <a:t>Displays data over time</a:t>
            </a:r>
          </a:p>
          <a:p>
            <a:pPr lvl="1" eaLnBrk="1" hangingPunct="1">
              <a:defRPr/>
            </a:pPr>
            <a:r>
              <a:rPr lang="en-US" dirty="0"/>
              <a:t>Each point is a measure or observation</a:t>
            </a:r>
          </a:p>
          <a:p>
            <a:pPr lvl="1" eaLnBrk="1" hangingPunct="1">
              <a:defRPr/>
            </a:pPr>
            <a:r>
              <a:rPr lang="en-US" dirty="0"/>
              <a:t>Shows trends over time</a:t>
            </a:r>
          </a:p>
          <a:p>
            <a:pPr lvl="1" eaLnBrk="1" hangingPunct="1">
              <a:defRPr/>
            </a:pPr>
            <a:r>
              <a:rPr lang="en-US" dirty="0"/>
              <a:t>Helps understand the natural variability of a process</a:t>
            </a:r>
          </a:p>
          <a:p>
            <a:pPr lvl="1" eaLnBrk="1" hangingPunct="1">
              <a:defRPr/>
            </a:pPr>
            <a:r>
              <a:rPr lang="en-US" dirty="0"/>
              <a:t>Show the relationship to the calculated average</a:t>
            </a:r>
          </a:p>
          <a:p>
            <a:pPr lvl="1" eaLnBrk="1" hangingPunct="1">
              <a:defRPr/>
            </a:pPr>
            <a:endParaRPr lang="en-US" dirty="0"/>
          </a:p>
        </p:txBody>
      </p:sp>
      <p:sp>
        <p:nvSpPr>
          <p:cNvPr id="89094" name="Text Placeholder 3"/>
          <p:cNvSpPr>
            <a:spLocks noGrp="1"/>
          </p:cNvSpPr>
          <p:nvPr>
            <p:ph type="body" sz="half" idx="2"/>
          </p:nvPr>
        </p:nvSpPr>
        <p:spPr>
          <a:xfrm>
            <a:off x="168275" y="1730375"/>
            <a:ext cx="2468563" cy="4572000"/>
          </a:xfrm>
        </p:spPr>
        <p:txBody>
          <a:bodyPr/>
          <a:lstStyle/>
          <a:p>
            <a:pPr eaLnBrk="1" hangingPunct="1"/>
            <a:r>
              <a:rPr lang="en-US" dirty="0"/>
              <a:t>Plan</a:t>
            </a:r>
          </a:p>
          <a:p>
            <a:pPr lvl="1" eaLnBrk="1" hangingPunct="1"/>
            <a:r>
              <a:rPr lang="en-US" dirty="0"/>
              <a:t>Define problem</a:t>
            </a:r>
          </a:p>
          <a:p>
            <a:pPr lvl="1" eaLnBrk="1" hangingPunct="1"/>
            <a:r>
              <a:rPr lang="en-US" dirty="0"/>
              <a:t>Define goals</a:t>
            </a:r>
          </a:p>
          <a:p>
            <a:pPr lvl="1" eaLnBrk="1" hangingPunct="1"/>
            <a:r>
              <a:rPr lang="en-US" dirty="0"/>
              <a:t>Describe existing</a:t>
            </a:r>
          </a:p>
          <a:p>
            <a:pPr lvl="1" eaLnBrk="1" hangingPunct="1"/>
            <a:r>
              <a:rPr lang="en-US" dirty="0"/>
              <a:t>Generate causes and prioritize causes</a:t>
            </a:r>
          </a:p>
          <a:p>
            <a:pPr lvl="1" eaLnBrk="1" hangingPunct="1"/>
            <a:r>
              <a:rPr lang="en-US" dirty="0"/>
              <a:t>Collect data</a:t>
            </a:r>
          </a:p>
          <a:p>
            <a:pPr lvl="1" eaLnBrk="1" hangingPunct="1"/>
            <a:r>
              <a:rPr lang="en-US" b="1" dirty="0"/>
              <a:t>Analyze data using statistical tools</a:t>
            </a:r>
          </a:p>
          <a:p>
            <a:pPr lvl="1" eaLnBrk="1" hangingPunct="1"/>
            <a:r>
              <a:rPr lang="en-US" dirty="0"/>
              <a:t>Identify improvement plan</a:t>
            </a:r>
          </a:p>
          <a:p>
            <a:pPr eaLnBrk="1" hangingPunct="1"/>
            <a:endParaRPr lang="en-US" dirty="0"/>
          </a:p>
        </p:txBody>
      </p:sp>
      <p:sp>
        <p:nvSpPr>
          <p:cNvPr id="89095" name="TextBox 6"/>
          <p:cNvSpPr txBox="1">
            <a:spLocks noChangeArrowheads="1"/>
          </p:cNvSpPr>
          <p:nvPr/>
        </p:nvSpPr>
        <p:spPr bwMode="auto">
          <a:xfrm>
            <a:off x="381000" y="457200"/>
            <a:ext cx="1905000" cy="523875"/>
          </a:xfrm>
          <a:prstGeom prst="rect">
            <a:avLst/>
          </a:prstGeom>
          <a:solidFill>
            <a:schemeClr val="tx1"/>
          </a:solidFill>
          <a:ln w="9525">
            <a:noFill/>
            <a:miter lim="800000"/>
            <a:headEnd/>
            <a:tailEnd/>
          </a:ln>
        </p:spPr>
        <p:txBody>
          <a:bodyPr>
            <a:spAutoFit/>
          </a:bodyPr>
          <a:lstStyle/>
          <a:p>
            <a:r>
              <a:rPr lang="en-US" sz="2800">
                <a:solidFill>
                  <a:schemeClr val="accent1"/>
                </a:solidFill>
                <a:latin typeface="Corbel" pitchFamily="34" charset="0"/>
              </a:rPr>
              <a:t>PDSA</a:t>
            </a:r>
          </a:p>
        </p:txBody>
      </p:sp>
      <p:graphicFrame>
        <p:nvGraphicFramePr>
          <p:cNvPr id="89091" name="Object 3"/>
          <p:cNvGraphicFramePr>
            <a:graphicFrameLocks noChangeAspect="1"/>
          </p:cNvGraphicFramePr>
          <p:nvPr/>
        </p:nvGraphicFramePr>
        <p:xfrm>
          <a:off x="6477000" y="0"/>
          <a:ext cx="2667000" cy="1762125"/>
        </p:xfrm>
        <a:graphic>
          <a:graphicData uri="http://schemas.openxmlformats.org/presentationml/2006/ole">
            <mc:AlternateContent xmlns:mc="http://schemas.openxmlformats.org/markup-compatibility/2006">
              <mc:Choice xmlns:v="urn:schemas-microsoft-com:vml" Requires="v">
                <p:oleObj spid="_x0000_s89130" name="Photo Editor Photo" r:id="rId4" imgW="2657846" imgH="1457143" progId="">
                  <p:embed/>
                </p:oleObj>
              </mc:Choice>
              <mc:Fallback>
                <p:oleObj name="Photo Editor Photo" r:id="rId4" imgW="2657846" imgH="1457143" progId="">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7000" y="0"/>
                        <a:ext cx="2667000" cy="17621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cxnSp>
        <p:nvCxnSpPr>
          <p:cNvPr id="15" name="Straight Connector 14"/>
          <p:cNvCxnSpPr/>
          <p:nvPr/>
        </p:nvCxnSpPr>
        <p:spPr>
          <a:xfrm>
            <a:off x="6553200" y="685800"/>
            <a:ext cx="2590800" cy="1588"/>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nvGraphicFramePr>
        <p:xfrm>
          <a:off x="609600" y="249872"/>
          <a:ext cx="1849581" cy="6608128"/>
        </p:xfrm>
        <a:graphic>
          <a:graphicData uri="http://schemas.openxmlformats.org/drawingml/2006/table">
            <a:tbl>
              <a:tblPr>
                <a:tableStyleId>{3C2FFA5D-87B4-456A-9821-1D502468CF0F}</a:tableStyleId>
              </a:tblPr>
              <a:tblGrid>
                <a:gridCol w="533400">
                  <a:extLst>
                    <a:ext uri="{9D8B030D-6E8A-4147-A177-3AD203B41FA5}">
                      <a16:colId xmlns:a16="http://schemas.microsoft.com/office/drawing/2014/main" val="20000"/>
                    </a:ext>
                  </a:extLst>
                </a:gridCol>
                <a:gridCol w="699654">
                  <a:extLst>
                    <a:ext uri="{9D8B030D-6E8A-4147-A177-3AD203B41FA5}">
                      <a16:colId xmlns:a16="http://schemas.microsoft.com/office/drawing/2014/main" val="20001"/>
                    </a:ext>
                  </a:extLst>
                </a:gridCol>
                <a:gridCol w="616527">
                  <a:extLst>
                    <a:ext uri="{9D8B030D-6E8A-4147-A177-3AD203B41FA5}">
                      <a16:colId xmlns:a16="http://schemas.microsoft.com/office/drawing/2014/main" val="20002"/>
                    </a:ext>
                  </a:extLst>
                </a:gridCol>
              </a:tblGrid>
              <a:tr h="0">
                <a:tc>
                  <a:txBody>
                    <a:bodyPr/>
                    <a:lstStyle/>
                    <a:p>
                      <a:pPr algn="l" fontAlgn="b"/>
                      <a:endParaRPr lang="en-US" sz="1800" b="0" i="0" u="none" strike="noStrike" dirty="0">
                        <a:solidFill>
                          <a:srgbClr val="000000"/>
                        </a:solidFill>
                        <a:latin typeface="Calibri"/>
                      </a:endParaRPr>
                    </a:p>
                  </a:txBody>
                  <a:tcPr marL="9236" marR="9236" marT="9236" marB="0" anchor="b"/>
                </a:tc>
                <a:tc gridSpan="2">
                  <a:txBody>
                    <a:bodyPr/>
                    <a:lstStyle/>
                    <a:p>
                      <a:pPr algn="l" fontAlgn="b"/>
                      <a:r>
                        <a:rPr lang="en-US" sz="1800" u="none" strike="noStrike" dirty="0"/>
                        <a:t># of People late</a:t>
                      </a:r>
                      <a:endParaRPr lang="en-US" sz="1800" b="0" i="0" u="none" strike="noStrike" dirty="0">
                        <a:solidFill>
                          <a:srgbClr val="000000"/>
                        </a:solidFill>
                        <a:latin typeface="Calibri"/>
                      </a:endParaRPr>
                    </a:p>
                  </a:txBody>
                  <a:tcPr marL="9236" marR="9236" marT="9236" marB="0" anchor="b"/>
                </a:tc>
                <a:tc hMerge="1">
                  <a:txBody>
                    <a:bodyPr/>
                    <a:lstStyle/>
                    <a:p>
                      <a:endParaRPr lang="en-US"/>
                    </a:p>
                  </a:txBody>
                  <a:tcPr/>
                </a:tc>
                <a:extLst>
                  <a:ext uri="{0D108BD9-81ED-4DB2-BD59-A6C34878D82A}">
                    <a16:rowId xmlns:a16="http://schemas.microsoft.com/office/drawing/2014/main" val="10000"/>
                  </a:ext>
                </a:extLst>
              </a:tr>
              <a:tr h="181263">
                <a:tc>
                  <a:txBody>
                    <a:bodyPr/>
                    <a:lstStyle/>
                    <a:p>
                      <a:pPr algn="l" fontAlgn="b"/>
                      <a:r>
                        <a:rPr lang="en-US" sz="1800" u="none" strike="noStrike" dirty="0"/>
                        <a:t>M</a:t>
                      </a:r>
                      <a:endParaRPr lang="en-US" sz="1800" b="0" i="0" u="none" strike="noStrike" dirty="0">
                        <a:solidFill>
                          <a:srgbClr val="000000"/>
                        </a:solidFill>
                        <a:latin typeface="Calibri"/>
                      </a:endParaRPr>
                    </a:p>
                  </a:txBody>
                  <a:tcPr marL="9236" marR="9236" marT="9236" marB="0" anchor="b"/>
                </a:tc>
                <a:tc>
                  <a:txBody>
                    <a:bodyPr/>
                    <a:lstStyle/>
                    <a:p>
                      <a:pPr algn="r" fontAlgn="b"/>
                      <a:r>
                        <a:rPr lang="en-US" sz="1800" u="none" strike="noStrike" dirty="0"/>
                        <a:t>6</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a:solidFill>
                          <a:srgbClr val="000000"/>
                        </a:solidFill>
                        <a:latin typeface="Calibri"/>
                      </a:endParaRPr>
                    </a:p>
                  </a:txBody>
                  <a:tcPr marL="9236" marR="9236" marT="9236" marB="0" anchor="b"/>
                </a:tc>
                <a:extLst>
                  <a:ext uri="{0D108BD9-81ED-4DB2-BD59-A6C34878D82A}">
                    <a16:rowId xmlns:a16="http://schemas.microsoft.com/office/drawing/2014/main" val="10001"/>
                  </a:ext>
                </a:extLst>
              </a:tr>
              <a:tr h="181263">
                <a:tc>
                  <a:txBody>
                    <a:bodyPr/>
                    <a:lstStyle/>
                    <a:p>
                      <a:pPr algn="l" fontAlgn="b"/>
                      <a:r>
                        <a:rPr lang="en-US" sz="1800" u="none" strike="noStrike"/>
                        <a:t>T</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dirty="0"/>
                        <a:t>1</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a:solidFill>
                          <a:srgbClr val="000000"/>
                        </a:solidFill>
                        <a:latin typeface="Calibri"/>
                      </a:endParaRPr>
                    </a:p>
                  </a:txBody>
                  <a:tcPr marL="9236" marR="9236" marT="9236" marB="0" anchor="b"/>
                </a:tc>
                <a:extLst>
                  <a:ext uri="{0D108BD9-81ED-4DB2-BD59-A6C34878D82A}">
                    <a16:rowId xmlns:a16="http://schemas.microsoft.com/office/drawing/2014/main" val="10002"/>
                  </a:ext>
                </a:extLst>
              </a:tr>
              <a:tr h="181263">
                <a:tc>
                  <a:txBody>
                    <a:bodyPr/>
                    <a:lstStyle/>
                    <a:p>
                      <a:pPr algn="l" fontAlgn="b"/>
                      <a:r>
                        <a:rPr lang="en-US" sz="1800" u="none" strike="noStrike"/>
                        <a:t>W</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dirty="0"/>
                        <a:t>2</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a:solidFill>
                          <a:srgbClr val="000000"/>
                        </a:solidFill>
                        <a:latin typeface="Calibri"/>
                      </a:endParaRPr>
                    </a:p>
                  </a:txBody>
                  <a:tcPr marL="9236" marR="9236" marT="9236" marB="0" anchor="b"/>
                </a:tc>
                <a:extLst>
                  <a:ext uri="{0D108BD9-81ED-4DB2-BD59-A6C34878D82A}">
                    <a16:rowId xmlns:a16="http://schemas.microsoft.com/office/drawing/2014/main" val="10003"/>
                  </a:ext>
                </a:extLst>
              </a:tr>
              <a:tr h="181263">
                <a:tc>
                  <a:txBody>
                    <a:bodyPr/>
                    <a:lstStyle/>
                    <a:p>
                      <a:pPr algn="l" fontAlgn="b"/>
                      <a:r>
                        <a:rPr lang="en-US" sz="1800" u="none" strike="noStrike"/>
                        <a:t>R</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dirty="0"/>
                        <a:t>2</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a:solidFill>
                          <a:srgbClr val="000000"/>
                        </a:solidFill>
                        <a:latin typeface="Calibri"/>
                      </a:endParaRPr>
                    </a:p>
                  </a:txBody>
                  <a:tcPr marL="9236" marR="9236" marT="9236" marB="0" anchor="b"/>
                </a:tc>
                <a:extLst>
                  <a:ext uri="{0D108BD9-81ED-4DB2-BD59-A6C34878D82A}">
                    <a16:rowId xmlns:a16="http://schemas.microsoft.com/office/drawing/2014/main" val="10004"/>
                  </a:ext>
                </a:extLst>
              </a:tr>
              <a:tr h="181263">
                <a:tc>
                  <a:txBody>
                    <a:bodyPr/>
                    <a:lstStyle/>
                    <a:p>
                      <a:pPr algn="l" fontAlgn="b"/>
                      <a:r>
                        <a:rPr lang="en-US" sz="1800" u="none" strike="noStrike"/>
                        <a:t>F</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dirty="0"/>
                        <a:t>1</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a:solidFill>
                          <a:srgbClr val="000000"/>
                        </a:solidFill>
                        <a:latin typeface="Calibri"/>
                      </a:endParaRPr>
                    </a:p>
                  </a:txBody>
                  <a:tcPr marL="9236" marR="9236" marT="9236" marB="0" anchor="b"/>
                </a:tc>
                <a:extLst>
                  <a:ext uri="{0D108BD9-81ED-4DB2-BD59-A6C34878D82A}">
                    <a16:rowId xmlns:a16="http://schemas.microsoft.com/office/drawing/2014/main" val="10005"/>
                  </a:ext>
                </a:extLst>
              </a:tr>
              <a:tr h="250756">
                <a:tc>
                  <a:txBody>
                    <a:bodyPr/>
                    <a:lstStyle/>
                    <a:p>
                      <a:pPr algn="l" fontAlgn="b"/>
                      <a:r>
                        <a:rPr lang="en-US" sz="1800" u="none" strike="noStrike"/>
                        <a:t>M</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dirty="0"/>
                        <a:t>7</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a:solidFill>
                          <a:srgbClr val="000000"/>
                        </a:solidFill>
                        <a:latin typeface="Calibri"/>
                      </a:endParaRPr>
                    </a:p>
                  </a:txBody>
                  <a:tcPr marL="9236" marR="9236" marT="9236" marB="0" anchor="b"/>
                </a:tc>
                <a:extLst>
                  <a:ext uri="{0D108BD9-81ED-4DB2-BD59-A6C34878D82A}">
                    <a16:rowId xmlns:a16="http://schemas.microsoft.com/office/drawing/2014/main" val="10006"/>
                  </a:ext>
                </a:extLst>
              </a:tr>
              <a:tr h="348200">
                <a:tc>
                  <a:txBody>
                    <a:bodyPr/>
                    <a:lstStyle/>
                    <a:p>
                      <a:pPr algn="l" fontAlgn="b"/>
                      <a:r>
                        <a:rPr lang="en-US" sz="1800" u="none" strike="noStrike"/>
                        <a:t>T</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dirty="0"/>
                        <a:t>2</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07"/>
                  </a:ext>
                </a:extLst>
              </a:tr>
              <a:tr h="181263">
                <a:tc>
                  <a:txBody>
                    <a:bodyPr/>
                    <a:lstStyle/>
                    <a:p>
                      <a:pPr algn="l" fontAlgn="b"/>
                      <a:r>
                        <a:rPr lang="en-US" sz="1800" u="none" strike="noStrike"/>
                        <a:t>W</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dirty="0"/>
                        <a:t>3</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08"/>
                  </a:ext>
                </a:extLst>
              </a:tr>
              <a:tr h="314488">
                <a:tc>
                  <a:txBody>
                    <a:bodyPr/>
                    <a:lstStyle/>
                    <a:p>
                      <a:pPr algn="l" fontAlgn="b"/>
                      <a:r>
                        <a:rPr lang="en-US" sz="1800" u="none" strike="noStrike"/>
                        <a:t>R</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dirty="0"/>
                        <a:t>1</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09"/>
                  </a:ext>
                </a:extLst>
              </a:tr>
              <a:tr h="181263">
                <a:tc>
                  <a:txBody>
                    <a:bodyPr/>
                    <a:lstStyle/>
                    <a:p>
                      <a:pPr algn="l" fontAlgn="b"/>
                      <a:r>
                        <a:rPr lang="en-US" sz="1800" u="none" strike="noStrike"/>
                        <a:t>F</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dirty="0"/>
                        <a:t>2</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10"/>
                  </a:ext>
                </a:extLst>
              </a:tr>
              <a:tr h="181263">
                <a:tc>
                  <a:txBody>
                    <a:bodyPr/>
                    <a:lstStyle/>
                    <a:p>
                      <a:pPr algn="l" fontAlgn="b"/>
                      <a:r>
                        <a:rPr lang="en-US" sz="1800" u="none" strike="noStrike"/>
                        <a:t>M</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dirty="0"/>
                        <a:t>10</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11"/>
                  </a:ext>
                </a:extLst>
              </a:tr>
              <a:tr h="181263">
                <a:tc>
                  <a:txBody>
                    <a:bodyPr/>
                    <a:lstStyle/>
                    <a:p>
                      <a:pPr algn="l" fontAlgn="b"/>
                      <a:r>
                        <a:rPr lang="en-US" sz="1800" u="none" strike="noStrike"/>
                        <a:t>T</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dirty="0"/>
                        <a:t>1</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12"/>
                  </a:ext>
                </a:extLst>
              </a:tr>
              <a:tr h="181263">
                <a:tc>
                  <a:txBody>
                    <a:bodyPr/>
                    <a:lstStyle/>
                    <a:p>
                      <a:pPr algn="l" fontAlgn="b"/>
                      <a:r>
                        <a:rPr lang="en-US" sz="1800" u="none" strike="noStrike"/>
                        <a:t>W</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dirty="0"/>
                        <a:t>3</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13"/>
                  </a:ext>
                </a:extLst>
              </a:tr>
              <a:tr h="181263">
                <a:tc>
                  <a:txBody>
                    <a:bodyPr/>
                    <a:lstStyle/>
                    <a:p>
                      <a:pPr algn="l" fontAlgn="b"/>
                      <a:r>
                        <a:rPr lang="en-US" sz="1800" u="none" strike="noStrike"/>
                        <a:t>R</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dirty="0"/>
                        <a:t>2</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14"/>
                  </a:ext>
                </a:extLst>
              </a:tr>
              <a:tr h="181263">
                <a:tc>
                  <a:txBody>
                    <a:bodyPr/>
                    <a:lstStyle/>
                    <a:p>
                      <a:pPr algn="l" fontAlgn="b"/>
                      <a:r>
                        <a:rPr lang="en-US" sz="1800" u="none" strike="noStrike"/>
                        <a:t>F</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dirty="0"/>
                        <a:t>3</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15"/>
                  </a:ext>
                </a:extLst>
              </a:tr>
              <a:tr h="181263">
                <a:tc>
                  <a:txBody>
                    <a:bodyPr/>
                    <a:lstStyle/>
                    <a:p>
                      <a:pPr algn="l" fontAlgn="b"/>
                      <a:r>
                        <a:rPr lang="en-US" sz="1800" u="none" strike="noStrike"/>
                        <a:t>M</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dirty="0"/>
                        <a:t>7</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16"/>
                  </a:ext>
                </a:extLst>
              </a:tr>
              <a:tr h="181263">
                <a:tc>
                  <a:txBody>
                    <a:bodyPr/>
                    <a:lstStyle/>
                    <a:p>
                      <a:pPr algn="l" fontAlgn="b"/>
                      <a:r>
                        <a:rPr lang="en-US" sz="1800" u="none" strike="noStrike"/>
                        <a:t>T</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dirty="0"/>
                        <a:t>2</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17"/>
                  </a:ext>
                </a:extLst>
              </a:tr>
              <a:tr h="181263">
                <a:tc>
                  <a:txBody>
                    <a:bodyPr/>
                    <a:lstStyle/>
                    <a:p>
                      <a:pPr algn="l" fontAlgn="b"/>
                      <a:r>
                        <a:rPr lang="en-US" sz="1800" u="none" strike="noStrike"/>
                        <a:t>W</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a:t>3</a:t>
                      </a:r>
                      <a:endParaRPr lang="en-US" sz="1800" b="0" i="0" u="none" strike="noStrike">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18"/>
                  </a:ext>
                </a:extLst>
              </a:tr>
              <a:tr h="181263">
                <a:tc>
                  <a:txBody>
                    <a:bodyPr/>
                    <a:lstStyle/>
                    <a:p>
                      <a:pPr algn="l" fontAlgn="b"/>
                      <a:r>
                        <a:rPr lang="en-US" sz="1800" u="none" strike="noStrike"/>
                        <a:t>R</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a:t>4</a:t>
                      </a:r>
                      <a:endParaRPr lang="en-US" sz="1800" b="0" i="0" u="none" strike="noStrike">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19"/>
                  </a:ext>
                </a:extLst>
              </a:tr>
              <a:tr h="181263">
                <a:tc>
                  <a:txBody>
                    <a:bodyPr/>
                    <a:lstStyle/>
                    <a:p>
                      <a:pPr algn="l" fontAlgn="b"/>
                      <a:r>
                        <a:rPr lang="en-US" sz="1800" u="none" strike="noStrike"/>
                        <a:t>F</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a:t>2</a:t>
                      </a:r>
                      <a:endParaRPr lang="en-US" sz="1800" b="0" i="0" u="none" strike="noStrike">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20"/>
                  </a:ext>
                </a:extLst>
              </a:tr>
              <a:tr h="160264">
                <a:tc>
                  <a:txBody>
                    <a:bodyPr/>
                    <a:lstStyle/>
                    <a:p>
                      <a:pPr algn="l" fontAlgn="b"/>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21"/>
                  </a:ext>
                </a:extLst>
              </a:tr>
            </a:tbl>
          </a:graphicData>
        </a:graphic>
      </p:graphicFrame>
      <p:sp>
        <p:nvSpPr>
          <p:cNvPr id="236546" name="TextBox 7"/>
          <p:cNvSpPr txBox="1">
            <a:spLocks noChangeArrowheads="1"/>
          </p:cNvSpPr>
          <p:nvPr/>
        </p:nvSpPr>
        <p:spPr bwMode="auto">
          <a:xfrm>
            <a:off x="3733800" y="838200"/>
            <a:ext cx="4114800" cy="3108544"/>
          </a:xfrm>
          <a:prstGeom prst="rect">
            <a:avLst/>
          </a:prstGeom>
          <a:noFill/>
          <a:ln w="9525">
            <a:noFill/>
            <a:miter lim="800000"/>
            <a:headEnd/>
            <a:tailEnd/>
          </a:ln>
        </p:spPr>
        <p:txBody>
          <a:bodyPr>
            <a:spAutoFit/>
          </a:bodyPr>
          <a:lstStyle/>
          <a:p>
            <a:pPr marL="342900" indent="-342900">
              <a:buFont typeface="Corbel" pitchFamily="34" charset="0"/>
              <a:buAutoNum type="arabicPeriod"/>
            </a:pPr>
            <a:r>
              <a:rPr lang="en-US" sz="2800" dirty="0"/>
              <a:t>Number of people late over the past four weeks.</a:t>
            </a:r>
          </a:p>
          <a:p>
            <a:pPr marL="342900" indent="-342900">
              <a:buFont typeface="Corbel" pitchFamily="34" charset="0"/>
              <a:buAutoNum type="arabicPeriod"/>
            </a:pPr>
            <a:r>
              <a:rPr lang="en-US" sz="2800" dirty="0"/>
              <a:t>Complete a run chart </a:t>
            </a:r>
          </a:p>
          <a:p>
            <a:pPr marL="342900" indent="-342900">
              <a:buFont typeface="Corbel" pitchFamily="34" charset="0"/>
              <a:buAutoNum type="arabicPeriod"/>
            </a:pPr>
            <a:r>
              <a:rPr lang="en-US" sz="2800" dirty="0"/>
              <a:t>Template-Student supplement</a:t>
            </a:r>
          </a:p>
          <a:p>
            <a:pPr marL="342900" indent="-342900">
              <a:buFont typeface="Corbel" pitchFamily="34" charset="0"/>
              <a:buAutoNum type="arabicPeriod"/>
            </a:pPr>
            <a:r>
              <a:rPr lang="en-US" sz="2800" dirty="0"/>
              <a:t>Interpret the chart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a:t>Number of People Late</a:t>
            </a:r>
          </a:p>
        </p:txBody>
      </p:sp>
      <p:graphicFrame>
        <p:nvGraphicFramePr>
          <p:cNvPr id="4" name="Content Placeholder 3"/>
          <p:cNvGraphicFramePr>
            <a:graphicFrameLocks noGrp="1"/>
          </p:cNvGraphicFramePr>
          <p:nvPr>
            <p:ph idx="1"/>
          </p:nvPr>
        </p:nvGraphicFramePr>
        <p:xfrm>
          <a:off x="457200" y="1774825"/>
          <a:ext cx="8229600" cy="46259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4800" y="228600"/>
            <a:ext cx="5715000" cy="1978025"/>
          </a:xfrm>
        </p:spPr>
        <p:txBody>
          <a:bodyPr/>
          <a:lstStyle/>
          <a:p>
            <a:pPr eaLnBrk="1" hangingPunct="1">
              <a:defRPr/>
            </a:pPr>
            <a:r>
              <a:rPr lang="en-US" dirty="0">
                <a:solidFill>
                  <a:schemeClr val="tx1"/>
                </a:solidFill>
              </a:rPr>
              <a:t>Run Chart</a:t>
            </a:r>
            <a:br>
              <a:rPr lang="en-US" dirty="0">
                <a:solidFill>
                  <a:schemeClr val="tx1"/>
                </a:solidFill>
              </a:rPr>
            </a:br>
            <a:r>
              <a:rPr lang="en-US" dirty="0">
                <a:solidFill>
                  <a:schemeClr val="tx1"/>
                </a:solidFill>
              </a:rPr>
              <a:t>Calculated average</a:t>
            </a:r>
          </a:p>
        </p:txBody>
      </p:sp>
      <p:graphicFrame>
        <p:nvGraphicFramePr>
          <p:cNvPr id="4" name="Table 3"/>
          <p:cNvGraphicFramePr>
            <a:graphicFrameLocks noGrp="1"/>
          </p:cNvGraphicFramePr>
          <p:nvPr/>
        </p:nvGraphicFramePr>
        <p:xfrm>
          <a:off x="6096000" y="249872"/>
          <a:ext cx="1849581" cy="6608128"/>
        </p:xfrm>
        <a:graphic>
          <a:graphicData uri="http://schemas.openxmlformats.org/drawingml/2006/table">
            <a:tbl>
              <a:tblPr>
                <a:tableStyleId>{3C2FFA5D-87B4-456A-9821-1D502468CF0F}</a:tableStyleId>
              </a:tblPr>
              <a:tblGrid>
                <a:gridCol w="533400">
                  <a:extLst>
                    <a:ext uri="{9D8B030D-6E8A-4147-A177-3AD203B41FA5}">
                      <a16:colId xmlns:a16="http://schemas.microsoft.com/office/drawing/2014/main" val="20000"/>
                    </a:ext>
                  </a:extLst>
                </a:gridCol>
                <a:gridCol w="699654">
                  <a:extLst>
                    <a:ext uri="{9D8B030D-6E8A-4147-A177-3AD203B41FA5}">
                      <a16:colId xmlns:a16="http://schemas.microsoft.com/office/drawing/2014/main" val="20001"/>
                    </a:ext>
                  </a:extLst>
                </a:gridCol>
                <a:gridCol w="616527">
                  <a:extLst>
                    <a:ext uri="{9D8B030D-6E8A-4147-A177-3AD203B41FA5}">
                      <a16:colId xmlns:a16="http://schemas.microsoft.com/office/drawing/2014/main" val="20002"/>
                    </a:ext>
                  </a:extLst>
                </a:gridCol>
              </a:tblGrid>
              <a:tr h="0">
                <a:tc>
                  <a:txBody>
                    <a:bodyPr/>
                    <a:lstStyle/>
                    <a:p>
                      <a:pPr algn="l" fontAlgn="b"/>
                      <a:endParaRPr lang="en-US" sz="1800" b="0" i="0" u="none" strike="noStrike" dirty="0">
                        <a:solidFill>
                          <a:srgbClr val="000000"/>
                        </a:solidFill>
                        <a:latin typeface="Calibri"/>
                      </a:endParaRPr>
                    </a:p>
                  </a:txBody>
                  <a:tcPr marL="9236" marR="9236" marT="9236" marB="0" anchor="b"/>
                </a:tc>
                <a:tc gridSpan="2">
                  <a:txBody>
                    <a:bodyPr/>
                    <a:lstStyle/>
                    <a:p>
                      <a:pPr algn="l" fontAlgn="b"/>
                      <a:r>
                        <a:rPr lang="en-US" sz="1800" u="none" strike="noStrike" dirty="0"/>
                        <a:t># of People late</a:t>
                      </a:r>
                      <a:endParaRPr lang="en-US" sz="1800" b="0" i="0" u="none" strike="noStrike" dirty="0">
                        <a:solidFill>
                          <a:srgbClr val="000000"/>
                        </a:solidFill>
                        <a:latin typeface="Calibri"/>
                      </a:endParaRPr>
                    </a:p>
                  </a:txBody>
                  <a:tcPr marL="9236" marR="9236" marT="9236" marB="0" anchor="b"/>
                </a:tc>
                <a:tc hMerge="1">
                  <a:txBody>
                    <a:bodyPr/>
                    <a:lstStyle/>
                    <a:p>
                      <a:endParaRPr lang="en-US"/>
                    </a:p>
                  </a:txBody>
                  <a:tcPr/>
                </a:tc>
                <a:extLst>
                  <a:ext uri="{0D108BD9-81ED-4DB2-BD59-A6C34878D82A}">
                    <a16:rowId xmlns:a16="http://schemas.microsoft.com/office/drawing/2014/main" val="10000"/>
                  </a:ext>
                </a:extLst>
              </a:tr>
              <a:tr h="181263">
                <a:tc>
                  <a:txBody>
                    <a:bodyPr/>
                    <a:lstStyle/>
                    <a:p>
                      <a:pPr algn="l" fontAlgn="b"/>
                      <a:r>
                        <a:rPr lang="en-US" sz="1800" u="none" strike="noStrike" dirty="0"/>
                        <a:t>M</a:t>
                      </a:r>
                      <a:endParaRPr lang="en-US" sz="1800" b="0" i="0" u="none" strike="noStrike" dirty="0">
                        <a:solidFill>
                          <a:srgbClr val="000000"/>
                        </a:solidFill>
                        <a:latin typeface="Calibri"/>
                      </a:endParaRPr>
                    </a:p>
                  </a:txBody>
                  <a:tcPr marL="9236" marR="9236" marT="9236" marB="0" anchor="b"/>
                </a:tc>
                <a:tc>
                  <a:txBody>
                    <a:bodyPr/>
                    <a:lstStyle/>
                    <a:p>
                      <a:pPr algn="r" fontAlgn="b"/>
                      <a:r>
                        <a:rPr lang="en-US" sz="1800" u="none" strike="noStrike" dirty="0"/>
                        <a:t>6</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01"/>
                  </a:ext>
                </a:extLst>
              </a:tr>
              <a:tr h="181263">
                <a:tc>
                  <a:txBody>
                    <a:bodyPr/>
                    <a:lstStyle/>
                    <a:p>
                      <a:pPr algn="l" fontAlgn="b"/>
                      <a:r>
                        <a:rPr lang="en-US" sz="1800" u="none" strike="noStrike" dirty="0"/>
                        <a:t>T</a:t>
                      </a:r>
                      <a:endParaRPr lang="en-US" sz="1800" b="0" i="0" u="none" strike="noStrike" dirty="0">
                        <a:solidFill>
                          <a:srgbClr val="000000"/>
                        </a:solidFill>
                        <a:latin typeface="Calibri"/>
                      </a:endParaRPr>
                    </a:p>
                  </a:txBody>
                  <a:tcPr marL="9236" marR="9236" marT="9236" marB="0" anchor="b"/>
                </a:tc>
                <a:tc>
                  <a:txBody>
                    <a:bodyPr/>
                    <a:lstStyle/>
                    <a:p>
                      <a:pPr algn="r" fontAlgn="b"/>
                      <a:r>
                        <a:rPr lang="en-US" sz="1800" u="none" strike="noStrike" dirty="0"/>
                        <a:t>1</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02"/>
                  </a:ext>
                </a:extLst>
              </a:tr>
              <a:tr h="181263">
                <a:tc>
                  <a:txBody>
                    <a:bodyPr/>
                    <a:lstStyle/>
                    <a:p>
                      <a:pPr algn="l" fontAlgn="b"/>
                      <a:r>
                        <a:rPr lang="en-US" sz="1800" u="none" strike="noStrike" dirty="0"/>
                        <a:t>W</a:t>
                      </a:r>
                      <a:endParaRPr lang="en-US" sz="1800" b="0" i="0" u="none" strike="noStrike" dirty="0">
                        <a:solidFill>
                          <a:srgbClr val="000000"/>
                        </a:solidFill>
                        <a:latin typeface="Calibri"/>
                      </a:endParaRPr>
                    </a:p>
                  </a:txBody>
                  <a:tcPr marL="9236" marR="9236" marT="9236" marB="0" anchor="b"/>
                </a:tc>
                <a:tc>
                  <a:txBody>
                    <a:bodyPr/>
                    <a:lstStyle/>
                    <a:p>
                      <a:pPr algn="r" fontAlgn="b"/>
                      <a:r>
                        <a:rPr lang="en-US" sz="1800" u="none" strike="noStrike" dirty="0"/>
                        <a:t>2</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03"/>
                  </a:ext>
                </a:extLst>
              </a:tr>
              <a:tr h="181263">
                <a:tc>
                  <a:txBody>
                    <a:bodyPr/>
                    <a:lstStyle/>
                    <a:p>
                      <a:pPr algn="l" fontAlgn="b"/>
                      <a:r>
                        <a:rPr lang="en-US" sz="1800" u="none" strike="noStrike" dirty="0"/>
                        <a:t>R</a:t>
                      </a:r>
                      <a:endParaRPr lang="en-US" sz="1800" b="0" i="0" u="none" strike="noStrike" dirty="0">
                        <a:solidFill>
                          <a:srgbClr val="000000"/>
                        </a:solidFill>
                        <a:latin typeface="Calibri"/>
                      </a:endParaRPr>
                    </a:p>
                  </a:txBody>
                  <a:tcPr marL="9236" marR="9236" marT="9236" marB="0" anchor="b"/>
                </a:tc>
                <a:tc>
                  <a:txBody>
                    <a:bodyPr/>
                    <a:lstStyle/>
                    <a:p>
                      <a:pPr algn="r" fontAlgn="b"/>
                      <a:r>
                        <a:rPr lang="en-US" sz="1800" u="none" strike="noStrike" dirty="0"/>
                        <a:t>2</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04"/>
                  </a:ext>
                </a:extLst>
              </a:tr>
              <a:tr h="181263">
                <a:tc>
                  <a:txBody>
                    <a:bodyPr/>
                    <a:lstStyle/>
                    <a:p>
                      <a:pPr algn="l" fontAlgn="b"/>
                      <a:r>
                        <a:rPr lang="en-US" sz="1800" u="none" strike="noStrike"/>
                        <a:t>F</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dirty="0"/>
                        <a:t>1</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05"/>
                  </a:ext>
                </a:extLst>
              </a:tr>
              <a:tr h="250756">
                <a:tc>
                  <a:txBody>
                    <a:bodyPr/>
                    <a:lstStyle/>
                    <a:p>
                      <a:pPr algn="l" fontAlgn="b"/>
                      <a:r>
                        <a:rPr lang="en-US" sz="1800" u="none" strike="noStrike"/>
                        <a:t>M</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dirty="0"/>
                        <a:t>7</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06"/>
                  </a:ext>
                </a:extLst>
              </a:tr>
              <a:tr h="348200">
                <a:tc>
                  <a:txBody>
                    <a:bodyPr/>
                    <a:lstStyle/>
                    <a:p>
                      <a:pPr algn="l" fontAlgn="b"/>
                      <a:r>
                        <a:rPr lang="en-US" sz="1800" u="none" strike="noStrike"/>
                        <a:t>T</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dirty="0"/>
                        <a:t>2</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07"/>
                  </a:ext>
                </a:extLst>
              </a:tr>
              <a:tr h="181263">
                <a:tc>
                  <a:txBody>
                    <a:bodyPr/>
                    <a:lstStyle/>
                    <a:p>
                      <a:pPr algn="l" fontAlgn="b"/>
                      <a:r>
                        <a:rPr lang="en-US" sz="1800" u="none" strike="noStrike"/>
                        <a:t>W</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dirty="0"/>
                        <a:t>3</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08"/>
                  </a:ext>
                </a:extLst>
              </a:tr>
              <a:tr h="314488">
                <a:tc>
                  <a:txBody>
                    <a:bodyPr/>
                    <a:lstStyle/>
                    <a:p>
                      <a:pPr algn="l" fontAlgn="b"/>
                      <a:r>
                        <a:rPr lang="en-US" sz="1800" u="none" strike="noStrike"/>
                        <a:t>R</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dirty="0"/>
                        <a:t>1</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09"/>
                  </a:ext>
                </a:extLst>
              </a:tr>
              <a:tr h="181263">
                <a:tc>
                  <a:txBody>
                    <a:bodyPr/>
                    <a:lstStyle/>
                    <a:p>
                      <a:pPr algn="l" fontAlgn="b"/>
                      <a:r>
                        <a:rPr lang="en-US" sz="1800" u="none" strike="noStrike"/>
                        <a:t>F</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dirty="0"/>
                        <a:t>2</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10"/>
                  </a:ext>
                </a:extLst>
              </a:tr>
              <a:tr h="181263">
                <a:tc>
                  <a:txBody>
                    <a:bodyPr/>
                    <a:lstStyle/>
                    <a:p>
                      <a:pPr algn="l" fontAlgn="b"/>
                      <a:r>
                        <a:rPr lang="en-US" sz="1800" u="none" strike="noStrike"/>
                        <a:t>M</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dirty="0"/>
                        <a:t>10</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11"/>
                  </a:ext>
                </a:extLst>
              </a:tr>
              <a:tr h="181263">
                <a:tc>
                  <a:txBody>
                    <a:bodyPr/>
                    <a:lstStyle/>
                    <a:p>
                      <a:pPr algn="l" fontAlgn="b"/>
                      <a:r>
                        <a:rPr lang="en-US" sz="1800" u="none" strike="noStrike"/>
                        <a:t>T</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dirty="0"/>
                        <a:t>1</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12"/>
                  </a:ext>
                </a:extLst>
              </a:tr>
              <a:tr h="181263">
                <a:tc>
                  <a:txBody>
                    <a:bodyPr/>
                    <a:lstStyle/>
                    <a:p>
                      <a:pPr algn="l" fontAlgn="b"/>
                      <a:r>
                        <a:rPr lang="en-US" sz="1800" u="none" strike="noStrike"/>
                        <a:t>W</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dirty="0"/>
                        <a:t>3</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13"/>
                  </a:ext>
                </a:extLst>
              </a:tr>
              <a:tr h="181263">
                <a:tc>
                  <a:txBody>
                    <a:bodyPr/>
                    <a:lstStyle/>
                    <a:p>
                      <a:pPr algn="l" fontAlgn="b"/>
                      <a:r>
                        <a:rPr lang="en-US" sz="1800" u="none" strike="noStrike"/>
                        <a:t>R</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dirty="0"/>
                        <a:t>2</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14"/>
                  </a:ext>
                </a:extLst>
              </a:tr>
              <a:tr h="181263">
                <a:tc>
                  <a:txBody>
                    <a:bodyPr/>
                    <a:lstStyle/>
                    <a:p>
                      <a:pPr algn="l" fontAlgn="b"/>
                      <a:r>
                        <a:rPr lang="en-US" sz="1800" u="none" strike="noStrike"/>
                        <a:t>F</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dirty="0"/>
                        <a:t>3</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15"/>
                  </a:ext>
                </a:extLst>
              </a:tr>
              <a:tr h="181263">
                <a:tc>
                  <a:txBody>
                    <a:bodyPr/>
                    <a:lstStyle/>
                    <a:p>
                      <a:pPr algn="l" fontAlgn="b"/>
                      <a:r>
                        <a:rPr lang="en-US" sz="1800" u="none" strike="noStrike"/>
                        <a:t>M</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dirty="0"/>
                        <a:t>7</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16"/>
                  </a:ext>
                </a:extLst>
              </a:tr>
              <a:tr h="181263">
                <a:tc>
                  <a:txBody>
                    <a:bodyPr/>
                    <a:lstStyle/>
                    <a:p>
                      <a:pPr algn="l" fontAlgn="b"/>
                      <a:r>
                        <a:rPr lang="en-US" sz="1800" u="none" strike="noStrike"/>
                        <a:t>T</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dirty="0"/>
                        <a:t>2</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17"/>
                  </a:ext>
                </a:extLst>
              </a:tr>
              <a:tr h="181263">
                <a:tc>
                  <a:txBody>
                    <a:bodyPr/>
                    <a:lstStyle/>
                    <a:p>
                      <a:pPr algn="l" fontAlgn="b"/>
                      <a:r>
                        <a:rPr lang="en-US" sz="1800" u="none" strike="noStrike"/>
                        <a:t>W</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a:t>3</a:t>
                      </a:r>
                      <a:endParaRPr lang="en-US" sz="1800" b="0" i="0" u="none" strike="noStrike">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18"/>
                  </a:ext>
                </a:extLst>
              </a:tr>
              <a:tr h="181263">
                <a:tc>
                  <a:txBody>
                    <a:bodyPr/>
                    <a:lstStyle/>
                    <a:p>
                      <a:pPr algn="l" fontAlgn="b"/>
                      <a:r>
                        <a:rPr lang="en-US" sz="1800" u="none" strike="noStrike"/>
                        <a:t>R</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a:t>4</a:t>
                      </a:r>
                      <a:endParaRPr lang="en-US" sz="1800" b="0" i="0" u="none" strike="noStrike">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19"/>
                  </a:ext>
                </a:extLst>
              </a:tr>
              <a:tr h="181263">
                <a:tc>
                  <a:txBody>
                    <a:bodyPr/>
                    <a:lstStyle/>
                    <a:p>
                      <a:pPr algn="l" fontAlgn="b"/>
                      <a:r>
                        <a:rPr lang="en-US" sz="1800" u="none" strike="noStrike"/>
                        <a:t>F</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a:t>2</a:t>
                      </a:r>
                      <a:endParaRPr lang="en-US" sz="1800" b="0" i="0" u="none" strike="noStrike">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20"/>
                  </a:ext>
                </a:extLst>
              </a:tr>
              <a:tr h="160264">
                <a:tc>
                  <a:txBody>
                    <a:bodyPr/>
                    <a:lstStyle/>
                    <a:p>
                      <a:pPr algn="l" fontAlgn="b"/>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21"/>
                  </a:ext>
                </a:extLst>
              </a:tr>
            </a:tbl>
          </a:graphicData>
        </a:graphic>
      </p:graphicFrame>
      <p:sp>
        <p:nvSpPr>
          <p:cNvPr id="238595" name="TextBox 4"/>
          <p:cNvSpPr txBox="1">
            <a:spLocks noChangeArrowheads="1"/>
          </p:cNvSpPr>
          <p:nvPr/>
        </p:nvSpPr>
        <p:spPr bwMode="auto">
          <a:xfrm>
            <a:off x="838200" y="2209800"/>
            <a:ext cx="4343400" cy="3540125"/>
          </a:xfrm>
          <a:prstGeom prst="rect">
            <a:avLst/>
          </a:prstGeom>
          <a:noFill/>
          <a:ln w="9525">
            <a:noFill/>
            <a:miter lim="800000"/>
            <a:headEnd/>
            <a:tailEnd/>
          </a:ln>
        </p:spPr>
        <p:txBody>
          <a:bodyPr>
            <a:spAutoFit/>
          </a:bodyPr>
          <a:lstStyle/>
          <a:p>
            <a:r>
              <a:rPr lang="en-US" sz="2800"/>
              <a:t>Calculate the average number of people who are late each day by totaling the number of absences and dividing by the number of occurrences. Draw the average line on your chart.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a:t>Number of People Late</a:t>
            </a:r>
          </a:p>
        </p:txBody>
      </p:sp>
      <p:graphicFrame>
        <p:nvGraphicFramePr>
          <p:cNvPr id="4" name="Content Placeholder 3"/>
          <p:cNvGraphicFramePr>
            <a:graphicFrameLocks noGrp="1"/>
          </p:cNvGraphicFramePr>
          <p:nvPr>
            <p:ph idx="1"/>
          </p:nvPr>
        </p:nvGraphicFramePr>
        <p:xfrm>
          <a:off x="457200" y="1774825"/>
          <a:ext cx="8229600" cy="4625975"/>
        </p:xfrm>
        <a:graphic>
          <a:graphicData uri="http://schemas.openxmlformats.org/drawingml/2006/chart">
            <c:chart xmlns:c="http://schemas.openxmlformats.org/drawingml/2006/chart" xmlns:r="http://schemas.openxmlformats.org/officeDocument/2006/relationships" r:id="rId3"/>
          </a:graphicData>
        </a:graphic>
      </p:graphicFrame>
      <p:cxnSp>
        <p:nvCxnSpPr>
          <p:cNvPr id="5" name="Straight Connector 4"/>
          <p:cNvCxnSpPr/>
          <p:nvPr/>
        </p:nvCxnSpPr>
        <p:spPr>
          <a:xfrm>
            <a:off x="762000" y="5029200"/>
            <a:ext cx="662940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43007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55575"/>
            <a:ext cx="8229600" cy="1252538"/>
          </a:xfrm>
        </p:spPr>
        <p:txBody>
          <a:bodyPr/>
          <a:lstStyle/>
          <a:p>
            <a:pPr eaLnBrk="1" hangingPunct="1">
              <a:defRPr/>
            </a:pPr>
            <a:r>
              <a:rPr lang="en-US" dirty="0">
                <a:solidFill>
                  <a:schemeClr val="tx1"/>
                </a:solidFill>
              </a:rPr>
              <a:t>Pareto</a:t>
            </a:r>
            <a:r>
              <a:rPr lang="en-US" dirty="0"/>
              <a:t> </a:t>
            </a:r>
          </a:p>
        </p:txBody>
      </p:sp>
      <p:graphicFrame>
        <p:nvGraphicFramePr>
          <p:cNvPr id="4" name="Table 3"/>
          <p:cNvGraphicFramePr>
            <a:graphicFrameLocks noGrp="1"/>
          </p:cNvGraphicFramePr>
          <p:nvPr/>
        </p:nvGraphicFramePr>
        <p:xfrm>
          <a:off x="6858000" y="148266"/>
          <a:ext cx="1828800" cy="6709734"/>
        </p:xfrm>
        <a:graphic>
          <a:graphicData uri="http://schemas.openxmlformats.org/drawingml/2006/table">
            <a:tbl>
              <a:tblPr>
                <a:tableStyleId>{3C2FFA5D-87B4-456A-9821-1D502468CF0F}</a:tableStyleId>
              </a:tblPr>
              <a:tblGrid>
                <a:gridCol w="527407">
                  <a:extLst>
                    <a:ext uri="{9D8B030D-6E8A-4147-A177-3AD203B41FA5}">
                      <a16:colId xmlns:a16="http://schemas.microsoft.com/office/drawing/2014/main" val="20000"/>
                    </a:ext>
                  </a:extLst>
                </a:gridCol>
                <a:gridCol w="691793">
                  <a:extLst>
                    <a:ext uri="{9D8B030D-6E8A-4147-A177-3AD203B41FA5}">
                      <a16:colId xmlns:a16="http://schemas.microsoft.com/office/drawing/2014/main" val="20001"/>
                    </a:ext>
                  </a:extLst>
                </a:gridCol>
                <a:gridCol w="609600">
                  <a:extLst>
                    <a:ext uri="{9D8B030D-6E8A-4147-A177-3AD203B41FA5}">
                      <a16:colId xmlns:a16="http://schemas.microsoft.com/office/drawing/2014/main" val="20002"/>
                    </a:ext>
                  </a:extLst>
                </a:gridCol>
              </a:tblGrid>
              <a:tr h="566453">
                <a:tc>
                  <a:txBody>
                    <a:bodyPr/>
                    <a:lstStyle/>
                    <a:p>
                      <a:pPr algn="l" fontAlgn="b"/>
                      <a:endParaRPr lang="en-US" sz="1800" b="0" i="0" u="none" strike="noStrike" dirty="0">
                        <a:solidFill>
                          <a:srgbClr val="000000"/>
                        </a:solidFill>
                        <a:latin typeface="Calibri"/>
                      </a:endParaRPr>
                    </a:p>
                  </a:txBody>
                  <a:tcPr marL="9236" marR="9236" marT="9236" marB="0" anchor="b"/>
                </a:tc>
                <a:tc gridSpan="2">
                  <a:txBody>
                    <a:bodyPr/>
                    <a:lstStyle/>
                    <a:p>
                      <a:pPr algn="l" fontAlgn="b"/>
                      <a:r>
                        <a:rPr lang="en-US" sz="1800" u="none" strike="noStrike" dirty="0"/>
                        <a:t># of People late</a:t>
                      </a:r>
                      <a:endParaRPr lang="en-US" sz="1800" b="0" i="0" u="none" strike="noStrike" dirty="0">
                        <a:solidFill>
                          <a:srgbClr val="000000"/>
                        </a:solidFill>
                        <a:latin typeface="Calibri"/>
                      </a:endParaRPr>
                    </a:p>
                  </a:txBody>
                  <a:tcPr marL="9236" marR="9236" marT="9236" marB="0" anchor="b"/>
                </a:tc>
                <a:tc hMerge="1">
                  <a:txBody>
                    <a:bodyPr/>
                    <a:lstStyle/>
                    <a:p>
                      <a:endParaRPr lang="en-US"/>
                    </a:p>
                  </a:txBody>
                  <a:tcPr/>
                </a:tc>
                <a:extLst>
                  <a:ext uri="{0D108BD9-81ED-4DB2-BD59-A6C34878D82A}">
                    <a16:rowId xmlns:a16="http://schemas.microsoft.com/office/drawing/2014/main" val="10000"/>
                  </a:ext>
                </a:extLst>
              </a:tr>
              <a:tr h="287916">
                <a:tc>
                  <a:txBody>
                    <a:bodyPr/>
                    <a:lstStyle/>
                    <a:p>
                      <a:pPr algn="l" fontAlgn="b"/>
                      <a:r>
                        <a:rPr lang="en-US" sz="1800" u="none" strike="noStrike"/>
                        <a:t>M</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dirty="0"/>
                        <a:t>6</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01"/>
                  </a:ext>
                </a:extLst>
              </a:tr>
              <a:tr h="287916">
                <a:tc>
                  <a:txBody>
                    <a:bodyPr/>
                    <a:lstStyle/>
                    <a:p>
                      <a:pPr algn="l" fontAlgn="b"/>
                      <a:r>
                        <a:rPr lang="en-US" sz="1800" u="none" strike="noStrike"/>
                        <a:t>T</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dirty="0"/>
                        <a:t>1</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02"/>
                  </a:ext>
                </a:extLst>
              </a:tr>
              <a:tr h="287916">
                <a:tc>
                  <a:txBody>
                    <a:bodyPr/>
                    <a:lstStyle/>
                    <a:p>
                      <a:pPr algn="l" fontAlgn="b"/>
                      <a:r>
                        <a:rPr lang="en-US" sz="1800" u="none" strike="noStrike"/>
                        <a:t>W</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dirty="0"/>
                        <a:t>2</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03"/>
                  </a:ext>
                </a:extLst>
              </a:tr>
              <a:tr h="287916">
                <a:tc>
                  <a:txBody>
                    <a:bodyPr/>
                    <a:lstStyle/>
                    <a:p>
                      <a:pPr algn="l" fontAlgn="b"/>
                      <a:r>
                        <a:rPr lang="en-US" sz="1800" u="none" strike="noStrike"/>
                        <a:t>R</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dirty="0"/>
                        <a:t>2</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04"/>
                  </a:ext>
                </a:extLst>
              </a:tr>
              <a:tr h="287916">
                <a:tc>
                  <a:txBody>
                    <a:bodyPr/>
                    <a:lstStyle/>
                    <a:p>
                      <a:pPr algn="l" fontAlgn="b"/>
                      <a:r>
                        <a:rPr lang="en-US" sz="1800" u="none" strike="noStrike"/>
                        <a:t>F</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dirty="0"/>
                        <a:t>1</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05"/>
                  </a:ext>
                </a:extLst>
              </a:tr>
              <a:tr h="287916">
                <a:tc>
                  <a:txBody>
                    <a:bodyPr/>
                    <a:lstStyle/>
                    <a:p>
                      <a:pPr algn="l" fontAlgn="b"/>
                      <a:r>
                        <a:rPr lang="en-US" sz="1800" u="none" strike="noStrike"/>
                        <a:t>M</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dirty="0"/>
                        <a:t>7</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06"/>
                  </a:ext>
                </a:extLst>
              </a:tr>
              <a:tr h="353554">
                <a:tc>
                  <a:txBody>
                    <a:bodyPr/>
                    <a:lstStyle/>
                    <a:p>
                      <a:pPr algn="l" fontAlgn="b"/>
                      <a:r>
                        <a:rPr lang="en-US" sz="1800" u="none" strike="noStrike"/>
                        <a:t>T</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dirty="0"/>
                        <a:t>2</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07"/>
                  </a:ext>
                </a:extLst>
              </a:tr>
              <a:tr h="287916">
                <a:tc>
                  <a:txBody>
                    <a:bodyPr/>
                    <a:lstStyle/>
                    <a:p>
                      <a:pPr algn="l" fontAlgn="b"/>
                      <a:r>
                        <a:rPr lang="en-US" sz="1800" u="none" strike="noStrike"/>
                        <a:t>W</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dirty="0"/>
                        <a:t>3</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08"/>
                  </a:ext>
                </a:extLst>
              </a:tr>
              <a:tr h="319323">
                <a:tc>
                  <a:txBody>
                    <a:bodyPr/>
                    <a:lstStyle/>
                    <a:p>
                      <a:pPr algn="l" fontAlgn="b"/>
                      <a:r>
                        <a:rPr lang="en-US" sz="1800" u="none" strike="noStrike"/>
                        <a:t>R</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dirty="0"/>
                        <a:t>1</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09"/>
                  </a:ext>
                </a:extLst>
              </a:tr>
              <a:tr h="287916">
                <a:tc>
                  <a:txBody>
                    <a:bodyPr/>
                    <a:lstStyle/>
                    <a:p>
                      <a:pPr algn="l" fontAlgn="b"/>
                      <a:r>
                        <a:rPr lang="en-US" sz="1800" u="none" strike="noStrike"/>
                        <a:t>F</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dirty="0"/>
                        <a:t>2</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10"/>
                  </a:ext>
                </a:extLst>
              </a:tr>
              <a:tr h="287916">
                <a:tc>
                  <a:txBody>
                    <a:bodyPr/>
                    <a:lstStyle/>
                    <a:p>
                      <a:pPr algn="l" fontAlgn="b"/>
                      <a:r>
                        <a:rPr lang="en-US" sz="1800" u="none" strike="noStrike"/>
                        <a:t>M</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dirty="0"/>
                        <a:t>10</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11"/>
                  </a:ext>
                </a:extLst>
              </a:tr>
              <a:tr h="287916">
                <a:tc>
                  <a:txBody>
                    <a:bodyPr/>
                    <a:lstStyle/>
                    <a:p>
                      <a:pPr algn="l" fontAlgn="b"/>
                      <a:r>
                        <a:rPr lang="en-US" sz="1800" u="none" strike="noStrike"/>
                        <a:t>T</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dirty="0"/>
                        <a:t>1</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12"/>
                  </a:ext>
                </a:extLst>
              </a:tr>
              <a:tr h="287916">
                <a:tc>
                  <a:txBody>
                    <a:bodyPr/>
                    <a:lstStyle/>
                    <a:p>
                      <a:pPr algn="l" fontAlgn="b"/>
                      <a:r>
                        <a:rPr lang="en-US" sz="1800" u="none" strike="noStrike"/>
                        <a:t>W</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dirty="0"/>
                        <a:t>3</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13"/>
                  </a:ext>
                </a:extLst>
              </a:tr>
              <a:tr h="287916">
                <a:tc>
                  <a:txBody>
                    <a:bodyPr/>
                    <a:lstStyle/>
                    <a:p>
                      <a:pPr algn="l" fontAlgn="b"/>
                      <a:r>
                        <a:rPr lang="en-US" sz="1800" u="none" strike="noStrike"/>
                        <a:t>R</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dirty="0"/>
                        <a:t>2</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14"/>
                  </a:ext>
                </a:extLst>
              </a:tr>
              <a:tr h="287916">
                <a:tc>
                  <a:txBody>
                    <a:bodyPr/>
                    <a:lstStyle/>
                    <a:p>
                      <a:pPr algn="l" fontAlgn="b"/>
                      <a:r>
                        <a:rPr lang="en-US" sz="1800" u="none" strike="noStrike"/>
                        <a:t>F</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dirty="0"/>
                        <a:t>3</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15"/>
                  </a:ext>
                </a:extLst>
              </a:tr>
              <a:tr h="287916">
                <a:tc>
                  <a:txBody>
                    <a:bodyPr/>
                    <a:lstStyle/>
                    <a:p>
                      <a:pPr algn="l" fontAlgn="b"/>
                      <a:r>
                        <a:rPr lang="en-US" sz="1800" u="none" strike="noStrike"/>
                        <a:t>M</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dirty="0"/>
                        <a:t>7</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16"/>
                  </a:ext>
                </a:extLst>
              </a:tr>
              <a:tr h="287916">
                <a:tc>
                  <a:txBody>
                    <a:bodyPr/>
                    <a:lstStyle/>
                    <a:p>
                      <a:pPr algn="l" fontAlgn="b"/>
                      <a:r>
                        <a:rPr lang="en-US" sz="1800" u="none" strike="noStrike"/>
                        <a:t>T</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dirty="0"/>
                        <a:t>2</a:t>
                      </a:r>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17"/>
                  </a:ext>
                </a:extLst>
              </a:tr>
              <a:tr h="287916">
                <a:tc>
                  <a:txBody>
                    <a:bodyPr/>
                    <a:lstStyle/>
                    <a:p>
                      <a:pPr algn="l" fontAlgn="b"/>
                      <a:r>
                        <a:rPr lang="en-US" sz="1800" u="none" strike="noStrike"/>
                        <a:t>W</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a:t>3</a:t>
                      </a:r>
                      <a:endParaRPr lang="en-US" sz="1800" b="0" i="0" u="none" strike="noStrike">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18"/>
                  </a:ext>
                </a:extLst>
              </a:tr>
              <a:tr h="287916">
                <a:tc>
                  <a:txBody>
                    <a:bodyPr/>
                    <a:lstStyle/>
                    <a:p>
                      <a:pPr algn="l" fontAlgn="b"/>
                      <a:r>
                        <a:rPr lang="en-US" sz="1800" u="none" strike="noStrike"/>
                        <a:t>R</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a:t>4</a:t>
                      </a:r>
                      <a:endParaRPr lang="en-US" sz="1800" b="0" i="0" u="none" strike="noStrike">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19"/>
                  </a:ext>
                </a:extLst>
              </a:tr>
              <a:tr h="287916">
                <a:tc>
                  <a:txBody>
                    <a:bodyPr/>
                    <a:lstStyle/>
                    <a:p>
                      <a:pPr algn="l" fontAlgn="b"/>
                      <a:r>
                        <a:rPr lang="en-US" sz="1800" u="none" strike="noStrike"/>
                        <a:t>F</a:t>
                      </a:r>
                      <a:endParaRPr lang="en-US" sz="1800" b="0" i="0" u="none" strike="noStrike">
                        <a:solidFill>
                          <a:srgbClr val="000000"/>
                        </a:solidFill>
                        <a:latin typeface="Calibri"/>
                      </a:endParaRPr>
                    </a:p>
                  </a:txBody>
                  <a:tcPr marL="9236" marR="9236" marT="9236" marB="0" anchor="b"/>
                </a:tc>
                <a:tc>
                  <a:txBody>
                    <a:bodyPr/>
                    <a:lstStyle/>
                    <a:p>
                      <a:pPr algn="r" fontAlgn="b"/>
                      <a:r>
                        <a:rPr lang="en-US" sz="1800" u="none" strike="noStrike"/>
                        <a:t>2</a:t>
                      </a:r>
                      <a:endParaRPr lang="en-US" sz="1800" b="0" i="0" u="none" strike="noStrike">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20"/>
                  </a:ext>
                </a:extLst>
              </a:tr>
              <a:tr h="287916">
                <a:tc>
                  <a:txBody>
                    <a:bodyPr/>
                    <a:lstStyle/>
                    <a:p>
                      <a:pPr algn="l" fontAlgn="b"/>
                      <a:endParaRPr lang="en-US" sz="1800" b="0" i="0" u="none" strike="noStrike" dirty="0">
                        <a:solidFill>
                          <a:srgbClr val="000000"/>
                        </a:solidFill>
                        <a:latin typeface="Calibri"/>
                      </a:endParaRPr>
                    </a:p>
                  </a:txBody>
                  <a:tcPr marL="9236" marR="9236" marT="9236" marB="0" anchor="b"/>
                </a:tc>
                <a:tc>
                  <a:txBody>
                    <a:bodyPr/>
                    <a:lstStyle/>
                    <a:p>
                      <a:pPr algn="l" fontAlgn="b"/>
                      <a:endParaRPr lang="en-US" sz="1800" b="0" i="0" u="none" strike="noStrike">
                        <a:solidFill>
                          <a:srgbClr val="000000"/>
                        </a:solidFill>
                        <a:latin typeface="Calibri"/>
                      </a:endParaRPr>
                    </a:p>
                  </a:txBody>
                  <a:tcPr marL="9236" marR="9236" marT="9236" marB="0" anchor="b"/>
                </a:tc>
                <a:tc>
                  <a:txBody>
                    <a:bodyPr/>
                    <a:lstStyle/>
                    <a:p>
                      <a:pPr algn="l" fontAlgn="b"/>
                      <a:endParaRPr lang="en-US" sz="1800" b="0" i="0" u="none" strike="noStrike" dirty="0">
                        <a:solidFill>
                          <a:srgbClr val="000000"/>
                        </a:solidFill>
                        <a:latin typeface="Calibri"/>
                      </a:endParaRPr>
                    </a:p>
                  </a:txBody>
                  <a:tcPr marL="9236" marR="9236" marT="9236" marB="0" anchor="b"/>
                </a:tc>
                <a:extLst>
                  <a:ext uri="{0D108BD9-81ED-4DB2-BD59-A6C34878D82A}">
                    <a16:rowId xmlns:a16="http://schemas.microsoft.com/office/drawing/2014/main" val="10021"/>
                  </a:ext>
                </a:extLst>
              </a:tr>
            </a:tbl>
          </a:graphicData>
        </a:graphic>
      </p:graphicFrame>
      <p:sp>
        <p:nvSpPr>
          <p:cNvPr id="239619" name="TextBox 5"/>
          <p:cNvSpPr txBox="1">
            <a:spLocks noChangeArrowheads="1"/>
          </p:cNvSpPr>
          <p:nvPr/>
        </p:nvSpPr>
        <p:spPr bwMode="auto">
          <a:xfrm>
            <a:off x="609600" y="1524000"/>
            <a:ext cx="4038600" cy="2246769"/>
          </a:xfrm>
          <a:prstGeom prst="rect">
            <a:avLst/>
          </a:prstGeom>
          <a:noFill/>
          <a:ln w="9525">
            <a:noFill/>
            <a:miter lim="800000"/>
            <a:headEnd/>
            <a:tailEnd/>
          </a:ln>
        </p:spPr>
        <p:txBody>
          <a:bodyPr>
            <a:spAutoFit/>
          </a:bodyPr>
          <a:lstStyle/>
          <a:p>
            <a:r>
              <a:rPr lang="en-US" sz="2000" dirty="0"/>
              <a:t>The run chart show some trends in the data. Construct a Pareto diagram using the # of people late by day.</a:t>
            </a:r>
          </a:p>
          <a:p>
            <a:r>
              <a:rPr lang="en-US" sz="2000" dirty="0"/>
              <a:t>Record in student supplement.</a:t>
            </a:r>
          </a:p>
          <a:p>
            <a:endParaRPr lang="en-US" sz="2000" dirty="0"/>
          </a:p>
          <a:p>
            <a:r>
              <a:rPr lang="en-US" sz="2000" dirty="0"/>
              <a:t>Interpret the data.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228600"/>
            <a:ext cx="6248400" cy="978408"/>
          </a:xfrm>
        </p:spPr>
        <p:txBody>
          <a:bodyPr>
            <a:noAutofit/>
          </a:bodyPr>
          <a:lstStyle/>
          <a:p>
            <a:pPr eaLnBrk="1" fontAlgn="auto" hangingPunct="1">
              <a:spcAft>
                <a:spcPts val="0"/>
              </a:spcAft>
              <a:defRPr/>
            </a:pPr>
            <a:r>
              <a:rPr lang="en-US" sz="4400" dirty="0">
                <a:solidFill>
                  <a:schemeClr val="accent1">
                    <a:satMod val="150000"/>
                  </a:schemeClr>
                </a:solidFill>
              </a:rPr>
              <a:t>Histogram</a:t>
            </a:r>
          </a:p>
        </p:txBody>
      </p:sp>
      <p:sp>
        <p:nvSpPr>
          <p:cNvPr id="180228" name="Content Placeholder 2"/>
          <p:cNvSpPr>
            <a:spLocks noGrp="1"/>
          </p:cNvSpPr>
          <p:nvPr>
            <p:ph idx="1"/>
          </p:nvPr>
        </p:nvSpPr>
        <p:spPr>
          <a:xfrm>
            <a:off x="2895600" y="1752600"/>
            <a:ext cx="5410200" cy="4559300"/>
          </a:xfrm>
        </p:spPr>
        <p:txBody>
          <a:bodyPr/>
          <a:lstStyle/>
          <a:p>
            <a:pPr lvl="1" eaLnBrk="1" hangingPunct="1"/>
            <a:r>
              <a:rPr lang="en-US"/>
              <a:t>Visual tool</a:t>
            </a:r>
          </a:p>
          <a:p>
            <a:pPr lvl="1" eaLnBrk="1" hangingPunct="1"/>
            <a:r>
              <a:rPr lang="en-US"/>
              <a:t>Bar chart</a:t>
            </a:r>
          </a:p>
          <a:p>
            <a:pPr lvl="1" eaLnBrk="1" hangingPunct="1"/>
            <a:r>
              <a:rPr lang="en-US"/>
              <a:t>Shows frequency of distribution</a:t>
            </a:r>
          </a:p>
          <a:p>
            <a:pPr lvl="1" eaLnBrk="1" hangingPunct="1"/>
            <a:r>
              <a:rPr lang="en-US"/>
              <a:t>Displays variation, central tendency, range ,and shape</a:t>
            </a:r>
          </a:p>
          <a:p>
            <a:pPr lvl="1" eaLnBrk="1" hangingPunct="1"/>
            <a:endParaRPr lang="en-US"/>
          </a:p>
          <a:p>
            <a:pPr lvl="1" eaLnBrk="1" hangingPunct="1"/>
            <a:endParaRPr lang="en-US"/>
          </a:p>
        </p:txBody>
      </p:sp>
      <p:sp>
        <p:nvSpPr>
          <p:cNvPr id="180229" name="Text Placeholder 3"/>
          <p:cNvSpPr>
            <a:spLocks noGrp="1"/>
          </p:cNvSpPr>
          <p:nvPr>
            <p:ph type="body" sz="half" idx="2"/>
          </p:nvPr>
        </p:nvSpPr>
        <p:spPr>
          <a:xfrm>
            <a:off x="168275" y="1730375"/>
            <a:ext cx="2468563" cy="4572000"/>
          </a:xfrm>
        </p:spPr>
        <p:txBody>
          <a:bodyPr/>
          <a:lstStyle/>
          <a:p>
            <a:pPr eaLnBrk="1" hangingPunct="1"/>
            <a:r>
              <a:rPr lang="en-US"/>
              <a:t>Plan</a:t>
            </a:r>
          </a:p>
          <a:p>
            <a:pPr lvl="1" eaLnBrk="1" hangingPunct="1"/>
            <a:r>
              <a:rPr lang="en-US"/>
              <a:t>Define problem</a:t>
            </a:r>
          </a:p>
          <a:p>
            <a:pPr lvl="1" eaLnBrk="1" hangingPunct="1"/>
            <a:r>
              <a:rPr lang="en-US"/>
              <a:t>Define goals</a:t>
            </a:r>
          </a:p>
          <a:p>
            <a:pPr lvl="1" eaLnBrk="1" hangingPunct="1"/>
            <a:r>
              <a:rPr lang="en-US"/>
              <a:t>Describe existing</a:t>
            </a:r>
          </a:p>
          <a:p>
            <a:pPr lvl="1" eaLnBrk="1" hangingPunct="1"/>
            <a:r>
              <a:rPr lang="en-US"/>
              <a:t>Generate causes and prioritize causes</a:t>
            </a:r>
          </a:p>
          <a:p>
            <a:pPr lvl="1" eaLnBrk="1" hangingPunct="1"/>
            <a:r>
              <a:rPr lang="en-US"/>
              <a:t>Collect data</a:t>
            </a:r>
          </a:p>
          <a:p>
            <a:pPr lvl="1" eaLnBrk="1" hangingPunct="1"/>
            <a:r>
              <a:rPr lang="en-US" b="1"/>
              <a:t>Analyze data using statistical tools</a:t>
            </a:r>
          </a:p>
          <a:p>
            <a:pPr lvl="1" eaLnBrk="1" hangingPunct="1"/>
            <a:r>
              <a:rPr lang="en-US"/>
              <a:t>Identify improvement plan</a:t>
            </a:r>
          </a:p>
          <a:p>
            <a:pPr eaLnBrk="1" hangingPunct="1"/>
            <a:endParaRPr lang="en-US"/>
          </a:p>
        </p:txBody>
      </p:sp>
      <p:sp>
        <p:nvSpPr>
          <p:cNvPr id="180230" name="TextBox 6"/>
          <p:cNvSpPr txBox="1">
            <a:spLocks noChangeArrowheads="1"/>
          </p:cNvSpPr>
          <p:nvPr/>
        </p:nvSpPr>
        <p:spPr bwMode="auto">
          <a:xfrm>
            <a:off x="457200" y="457200"/>
            <a:ext cx="1905000" cy="523875"/>
          </a:xfrm>
          <a:prstGeom prst="rect">
            <a:avLst/>
          </a:prstGeom>
          <a:solidFill>
            <a:schemeClr val="tx1"/>
          </a:solidFill>
          <a:ln w="9525">
            <a:noFill/>
            <a:miter lim="800000"/>
            <a:headEnd/>
            <a:tailEnd/>
          </a:ln>
        </p:spPr>
        <p:txBody>
          <a:bodyPr>
            <a:spAutoFit/>
          </a:bodyPr>
          <a:lstStyle/>
          <a:p>
            <a:r>
              <a:rPr lang="en-US" sz="2800">
                <a:solidFill>
                  <a:schemeClr val="accent1"/>
                </a:solidFill>
                <a:latin typeface="Corbel" pitchFamily="34" charset="0"/>
              </a:rPr>
              <a:t>PDSA</a:t>
            </a:r>
          </a:p>
        </p:txBody>
      </p:sp>
      <p:graphicFrame>
        <p:nvGraphicFramePr>
          <p:cNvPr id="180226" name="Object 2"/>
          <p:cNvGraphicFramePr>
            <a:graphicFrameLocks noChangeAspect="1"/>
          </p:cNvGraphicFramePr>
          <p:nvPr/>
        </p:nvGraphicFramePr>
        <p:xfrm>
          <a:off x="457200" y="4419600"/>
          <a:ext cx="2667000" cy="2041525"/>
        </p:xfrm>
        <a:graphic>
          <a:graphicData uri="http://schemas.openxmlformats.org/presentationml/2006/ole">
            <mc:AlternateContent xmlns:mc="http://schemas.openxmlformats.org/markup-compatibility/2006">
              <mc:Choice xmlns:v="urn:schemas-microsoft-com:vml" Requires="v">
                <p:oleObj spid="_x0000_s180264" r:id="rId4" imgW="1219370" imgH="933580" progId="">
                  <p:embed/>
                </p:oleObj>
              </mc:Choice>
              <mc:Fallback>
                <p:oleObj r:id="rId4" imgW="1219370" imgH="933580" progId="">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4419600"/>
                        <a:ext cx="2667000" cy="2041525"/>
                      </a:xfrm>
                      <a:prstGeom prst="rect">
                        <a:avLst/>
                      </a:prstGeom>
                      <a:noFill/>
                      <a:extLst>
                        <a:ext uri="{909E8E84-426E-40dd-AFC4-6F175D3DCCD1}">
                          <a14:hiddenFill xmlns="" xmlns:a14="http://schemas.microsoft.com/office/drawing/2010/main">
                            <a:solidFill>
                              <a:srgbClr val="BBE0E3"/>
                            </a:solidFill>
                          </a14:hiddenFill>
                        </a:ext>
                      </a:extLst>
                    </p:spPr>
                  </p:pic>
                </p:oleObj>
              </mc:Fallback>
            </mc:AlternateContent>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04800"/>
            <a:ext cx="6248400" cy="1252538"/>
          </a:xfrm>
          <a:ln>
            <a:solidFill>
              <a:schemeClr val="bg1"/>
            </a:solidFill>
          </a:ln>
        </p:spPr>
        <p:txBody>
          <a:bodyPr>
            <a:normAutofit fontScale="90000"/>
          </a:bodyPr>
          <a:lstStyle/>
          <a:p>
            <a:pPr algn="ctr" eaLnBrk="1" hangingPunct="1">
              <a:defRPr/>
            </a:pPr>
            <a:r>
              <a:rPr lang="en-US" dirty="0">
                <a:solidFill>
                  <a:schemeClr val="tx1"/>
                </a:solidFill>
              </a:rPr>
              <a:t>Measures of Central Tendency</a:t>
            </a:r>
          </a:p>
        </p:txBody>
      </p:sp>
      <p:sp>
        <p:nvSpPr>
          <p:cNvPr id="243714" name="Content Placeholder 2"/>
          <p:cNvSpPr>
            <a:spLocks noGrp="1"/>
          </p:cNvSpPr>
          <p:nvPr>
            <p:ph idx="4294967295"/>
          </p:nvPr>
        </p:nvSpPr>
        <p:spPr>
          <a:xfrm>
            <a:off x="0" y="1752600"/>
            <a:ext cx="6781800" cy="4625975"/>
          </a:xfrm>
        </p:spPr>
        <p:txBody>
          <a:bodyPr/>
          <a:lstStyle/>
          <a:p>
            <a:pPr eaLnBrk="1" hangingPunct="1"/>
            <a:r>
              <a:rPr lang="en-US" dirty="0"/>
              <a:t>Mean- Average</a:t>
            </a:r>
          </a:p>
          <a:p>
            <a:pPr eaLnBrk="1" hangingPunct="1"/>
            <a:r>
              <a:rPr lang="en-US" dirty="0"/>
              <a:t>Median- Middle</a:t>
            </a:r>
          </a:p>
          <a:p>
            <a:pPr eaLnBrk="1" hangingPunct="1"/>
            <a:r>
              <a:rPr lang="en-US" dirty="0"/>
              <a:t>Mode-Data Point that repeats itself the most</a:t>
            </a:r>
          </a:p>
          <a:p>
            <a:pPr eaLnBrk="1" hangingPunct="1"/>
            <a:r>
              <a:rPr lang="en-US" dirty="0"/>
              <a:t>Range- Spread from lowest to highest</a:t>
            </a:r>
          </a:p>
          <a:p>
            <a:pPr eaLnBrk="1" hangingPunct="1"/>
            <a:r>
              <a:rPr lang="en-US" dirty="0"/>
              <a:t>Shape-indicates movement in distribution</a:t>
            </a:r>
          </a:p>
          <a:p>
            <a:pPr eaLnBrk="1" hangingPunct="1"/>
            <a:r>
              <a:rPr lang="en-US" dirty="0"/>
              <a:t>Calculate and record in student supplement</a:t>
            </a:r>
          </a:p>
          <a:p>
            <a:pPr eaLnBrk="1" hangingPunct="1">
              <a:buFont typeface="Wingdings 2" pitchFamily="18" charset="2"/>
              <a:buNone/>
            </a:pPr>
            <a:endParaRPr lang="en-US" dirty="0"/>
          </a:p>
          <a:p>
            <a:pPr eaLnBrk="1" hangingPunct="1">
              <a:buFont typeface="Wingdings 2" pitchFamily="18" charset="2"/>
              <a:buNone/>
            </a:pPr>
            <a:endParaRPr lang="en-US" dirty="0"/>
          </a:p>
        </p:txBody>
      </p:sp>
      <p:graphicFrame>
        <p:nvGraphicFramePr>
          <p:cNvPr id="5" name="Table 4"/>
          <p:cNvGraphicFramePr>
            <a:graphicFrameLocks noGrp="1"/>
          </p:cNvGraphicFramePr>
          <p:nvPr/>
        </p:nvGraphicFramePr>
        <p:xfrm>
          <a:off x="6629400" y="0"/>
          <a:ext cx="1714500" cy="6553191"/>
        </p:xfrm>
        <a:graphic>
          <a:graphicData uri="http://schemas.openxmlformats.org/drawingml/2006/table">
            <a:tbl>
              <a:tblPr>
                <a:tableStyleId>{3C2FFA5D-87B4-456A-9821-1D502468CF0F}</a:tableStyleId>
              </a:tblPr>
              <a:tblGrid>
                <a:gridCol w="1714500">
                  <a:extLst>
                    <a:ext uri="{9D8B030D-6E8A-4147-A177-3AD203B41FA5}">
                      <a16:colId xmlns:a16="http://schemas.microsoft.com/office/drawing/2014/main" val="20000"/>
                    </a:ext>
                  </a:extLst>
                </a:gridCol>
              </a:tblGrid>
              <a:tr h="773802">
                <a:tc>
                  <a:txBody>
                    <a:bodyPr/>
                    <a:lstStyle/>
                    <a:p>
                      <a:pPr algn="ctr" fontAlgn="b"/>
                      <a:r>
                        <a:rPr lang="en-US" sz="1800" u="none" strike="noStrike" dirty="0"/>
                        <a:t>Times late</a:t>
                      </a:r>
                      <a:endParaRPr lang="en-US" sz="1800" b="0" i="0" u="none" strike="noStrike" dirty="0">
                        <a:solidFill>
                          <a:srgbClr val="000000"/>
                        </a:solidFill>
                        <a:latin typeface="Calibri"/>
                      </a:endParaRPr>
                    </a:p>
                  </a:txBody>
                  <a:tcPr marL="0" marR="0" marT="0" marB="0" anchor="b"/>
                </a:tc>
                <a:extLst>
                  <a:ext uri="{0D108BD9-81ED-4DB2-BD59-A6C34878D82A}">
                    <a16:rowId xmlns:a16="http://schemas.microsoft.com/office/drawing/2014/main" val="10000"/>
                  </a:ext>
                </a:extLst>
              </a:tr>
              <a:tr h="275209">
                <a:tc>
                  <a:txBody>
                    <a:bodyPr/>
                    <a:lstStyle/>
                    <a:p>
                      <a:pPr algn="ctr" fontAlgn="b"/>
                      <a:r>
                        <a:rPr lang="en-US" sz="1800" u="none" strike="noStrike" dirty="0"/>
                        <a:t>3</a:t>
                      </a:r>
                      <a:endParaRPr lang="en-US" sz="1800" b="0" i="0" u="none" strike="noStrike" dirty="0">
                        <a:solidFill>
                          <a:srgbClr val="000000"/>
                        </a:solidFill>
                        <a:latin typeface="Calibri"/>
                      </a:endParaRPr>
                    </a:p>
                  </a:txBody>
                  <a:tcPr marL="0" marR="0" marT="0" marB="0" anchor="b"/>
                </a:tc>
                <a:extLst>
                  <a:ext uri="{0D108BD9-81ED-4DB2-BD59-A6C34878D82A}">
                    <a16:rowId xmlns:a16="http://schemas.microsoft.com/office/drawing/2014/main" val="10001"/>
                  </a:ext>
                </a:extLst>
              </a:tr>
              <a:tr h="275209">
                <a:tc>
                  <a:txBody>
                    <a:bodyPr/>
                    <a:lstStyle/>
                    <a:p>
                      <a:pPr algn="ctr" fontAlgn="b"/>
                      <a:r>
                        <a:rPr lang="en-US" sz="1800" u="none" strike="noStrike" dirty="0"/>
                        <a:t>2</a:t>
                      </a:r>
                      <a:endParaRPr lang="en-US" sz="1800" b="0" i="0" u="none" strike="noStrike" dirty="0">
                        <a:solidFill>
                          <a:srgbClr val="000000"/>
                        </a:solidFill>
                        <a:latin typeface="Calibri"/>
                      </a:endParaRPr>
                    </a:p>
                  </a:txBody>
                  <a:tcPr marL="0" marR="0" marT="0" marB="0" anchor="b"/>
                </a:tc>
                <a:extLst>
                  <a:ext uri="{0D108BD9-81ED-4DB2-BD59-A6C34878D82A}">
                    <a16:rowId xmlns:a16="http://schemas.microsoft.com/office/drawing/2014/main" val="10002"/>
                  </a:ext>
                </a:extLst>
              </a:tr>
              <a:tr h="275209">
                <a:tc>
                  <a:txBody>
                    <a:bodyPr/>
                    <a:lstStyle/>
                    <a:p>
                      <a:pPr algn="ctr" fontAlgn="b"/>
                      <a:r>
                        <a:rPr lang="en-US" sz="1800" u="none" strike="noStrike" dirty="0"/>
                        <a:t>16</a:t>
                      </a:r>
                      <a:endParaRPr lang="en-US" sz="1800" b="0" i="0" u="none" strike="noStrike" dirty="0">
                        <a:solidFill>
                          <a:srgbClr val="000000"/>
                        </a:solidFill>
                        <a:latin typeface="Calibri"/>
                      </a:endParaRPr>
                    </a:p>
                  </a:txBody>
                  <a:tcPr marL="0" marR="0" marT="0" marB="0" anchor="b"/>
                </a:tc>
                <a:extLst>
                  <a:ext uri="{0D108BD9-81ED-4DB2-BD59-A6C34878D82A}">
                    <a16:rowId xmlns:a16="http://schemas.microsoft.com/office/drawing/2014/main" val="10003"/>
                  </a:ext>
                </a:extLst>
              </a:tr>
              <a:tr h="275209">
                <a:tc>
                  <a:txBody>
                    <a:bodyPr/>
                    <a:lstStyle/>
                    <a:p>
                      <a:pPr algn="ctr" fontAlgn="b"/>
                      <a:r>
                        <a:rPr lang="en-US" sz="1800" u="none" strike="noStrike" dirty="0"/>
                        <a:t>17</a:t>
                      </a:r>
                      <a:endParaRPr lang="en-US" sz="1800" b="0" i="0" u="none" strike="noStrike" dirty="0">
                        <a:solidFill>
                          <a:srgbClr val="000000"/>
                        </a:solidFill>
                        <a:latin typeface="Calibri"/>
                      </a:endParaRPr>
                    </a:p>
                  </a:txBody>
                  <a:tcPr marL="0" marR="0" marT="0" marB="0" anchor="b"/>
                </a:tc>
                <a:extLst>
                  <a:ext uri="{0D108BD9-81ED-4DB2-BD59-A6C34878D82A}">
                    <a16:rowId xmlns:a16="http://schemas.microsoft.com/office/drawing/2014/main" val="10004"/>
                  </a:ext>
                </a:extLst>
              </a:tr>
              <a:tr h="275209">
                <a:tc>
                  <a:txBody>
                    <a:bodyPr/>
                    <a:lstStyle/>
                    <a:p>
                      <a:pPr algn="ctr" fontAlgn="b"/>
                      <a:r>
                        <a:rPr lang="en-US" sz="1800" u="none" strike="noStrike" dirty="0"/>
                        <a:t>15</a:t>
                      </a:r>
                      <a:endParaRPr lang="en-US" sz="1800" b="0" i="0" u="none" strike="noStrike" dirty="0">
                        <a:solidFill>
                          <a:srgbClr val="000000"/>
                        </a:solidFill>
                        <a:latin typeface="Calibri"/>
                      </a:endParaRPr>
                    </a:p>
                  </a:txBody>
                  <a:tcPr marL="0" marR="0" marT="0" marB="0" anchor="b"/>
                </a:tc>
                <a:extLst>
                  <a:ext uri="{0D108BD9-81ED-4DB2-BD59-A6C34878D82A}">
                    <a16:rowId xmlns:a16="http://schemas.microsoft.com/office/drawing/2014/main" val="10005"/>
                  </a:ext>
                </a:extLst>
              </a:tr>
              <a:tr h="275209">
                <a:tc>
                  <a:txBody>
                    <a:bodyPr/>
                    <a:lstStyle/>
                    <a:p>
                      <a:pPr algn="ctr" fontAlgn="b"/>
                      <a:r>
                        <a:rPr lang="en-US" sz="1800" u="none" strike="noStrike" dirty="0"/>
                        <a:t>13</a:t>
                      </a:r>
                      <a:endParaRPr lang="en-US" sz="1800" b="0" i="0" u="none" strike="noStrike" dirty="0">
                        <a:solidFill>
                          <a:srgbClr val="000000"/>
                        </a:solidFill>
                        <a:latin typeface="Calibri"/>
                      </a:endParaRPr>
                    </a:p>
                  </a:txBody>
                  <a:tcPr marL="0" marR="0" marT="0" marB="0" anchor="b"/>
                </a:tc>
                <a:extLst>
                  <a:ext uri="{0D108BD9-81ED-4DB2-BD59-A6C34878D82A}">
                    <a16:rowId xmlns:a16="http://schemas.microsoft.com/office/drawing/2014/main" val="10006"/>
                  </a:ext>
                </a:extLst>
              </a:tr>
              <a:tr h="275209">
                <a:tc>
                  <a:txBody>
                    <a:bodyPr/>
                    <a:lstStyle/>
                    <a:p>
                      <a:pPr algn="ctr" fontAlgn="b"/>
                      <a:r>
                        <a:rPr lang="en-US" sz="1800" u="none" strike="noStrike" dirty="0"/>
                        <a:t>12</a:t>
                      </a:r>
                      <a:endParaRPr lang="en-US" sz="1800" b="0" i="0" u="none" strike="noStrike" dirty="0">
                        <a:solidFill>
                          <a:srgbClr val="000000"/>
                        </a:solidFill>
                        <a:latin typeface="Calibri"/>
                      </a:endParaRPr>
                    </a:p>
                  </a:txBody>
                  <a:tcPr marL="0" marR="0" marT="0" marB="0" anchor="b"/>
                </a:tc>
                <a:extLst>
                  <a:ext uri="{0D108BD9-81ED-4DB2-BD59-A6C34878D82A}">
                    <a16:rowId xmlns:a16="http://schemas.microsoft.com/office/drawing/2014/main" val="10007"/>
                  </a:ext>
                </a:extLst>
              </a:tr>
              <a:tr h="275209">
                <a:tc>
                  <a:txBody>
                    <a:bodyPr/>
                    <a:lstStyle/>
                    <a:p>
                      <a:pPr algn="ctr" fontAlgn="b"/>
                      <a:r>
                        <a:rPr lang="en-US" sz="1800" u="none" strike="noStrike" dirty="0"/>
                        <a:t>11</a:t>
                      </a:r>
                      <a:endParaRPr lang="en-US" sz="1800" b="0" i="0" u="none" strike="noStrike" dirty="0">
                        <a:solidFill>
                          <a:srgbClr val="000000"/>
                        </a:solidFill>
                        <a:latin typeface="Calibri"/>
                      </a:endParaRPr>
                    </a:p>
                  </a:txBody>
                  <a:tcPr marL="0" marR="0" marT="0" marB="0" anchor="b"/>
                </a:tc>
                <a:extLst>
                  <a:ext uri="{0D108BD9-81ED-4DB2-BD59-A6C34878D82A}">
                    <a16:rowId xmlns:a16="http://schemas.microsoft.com/office/drawing/2014/main" val="10008"/>
                  </a:ext>
                </a:extLst>
              </a:tr>
              <a:tr h="275209">
                <a:tc>
                  <a:txBody>
                    <a:bodyPr/>
                    <a:lstStyle/>
                    <a:p>
                      <a:pPr algn="ctr" fontAlgn="b"/>
                      <a:r>
                        <a:rPr lang="en-US" sz="1800" u="none" strike="noStrike" dirty="0"/>
                        <a:t>10</a:t>
                      </a:r>
                      <a:endParaRPr lang="en-US" sz="1800" b="0" i="0" u="none" strike="noStrike" dirty="0">
                        <a:solidFill>
                          <a:srgbClr val="000000"/>
                        </a:solidFill>
                        <a:latin typeface="Calibri"/>
                      </a:endParaRPr>
                    </a:p>
                  </a:txBody>
                  <a:tcPr marL="0" marR="0" marT="0" marB="0" anchor="b"/>
                </a:tc>
                <a:extLst>
                  <a:ext uri="{0D108BD9-81ED-4DB2-BD59-A6C34878D82A}">
                    <a16:rowId xmlns:a16="http://schemas.microsoft.com/office/drawing/2014/main" val="10009"/>
                  </a:ext>
                </a:extLst>
              </a:tr>
              <a:tr h="275209">
                <a:tc>
                  <a:txBody>
                    <a:bodyPr/>
                    <a:lstStyle/>
                    <a:p>
                      <a:pPr algn="ctr" fontAlgn="b"/>
                      <a:r>
                        <a:rPr lang="en-US" sz="1800" u="none" strike="noStrike" dirty="0"/>
                        <a:t>9</a:t>
                      </a:r>
                      <a:endParaRPr lang="en-US" sz="1800" b="0" i="0" u="none" strike="noStrike" dirty="0">
                        <a:solidFill>
                          <a:srgbClr val="000000"/>
                        </a:solidFill>
                        <a:latin typeface="Calibri"/>
                      </a:endParaRPr>
                    </a:p>
                  </a:txBody>
                  <a:tcPr marL="0" marR="0" marT="0" marB="0" anchor="b"/>
                </a:tc>
                <a:extLst>
                  <a:ext uri="{0D108BD9-81ED-4DB2-BD59-A6C34878D82A}">
                    <a16:rowId xmlns:a16="http://schemas.microsoft.com/office/drawing/2014/main" val="10010"/>
                  </a:ext>
                </a:extLst>
              </a:tr>
              <a:tr h="275209">
                <a:tc>
                  <a:txBody>
                    <a:bodyPr/>
                    <a:lstStyle/>
                    <a:p>
                      <a:pPr algn="ctr" fontAlgn="b"/>
                      <a:r>
                        <a:rPr lang="en-US" sz="1800" u="none" strike="noStrike" dirty="0"/>
                        <a:t>9</a:t>
                      </a:r>
                      <a:endParaRPr lang="en-US" sz="1800" b="0" i="0" u="none" strike="noStrike" dirty="0">
                        <a:solidFill>
                          <a:srgbClr val="000000"/>
                        </a:solidFill>
                        <a:latin typeface="Calibri"/>
                      </a:endParaRPr>
                    </a:p>
                  </a:txBody>
                  <a:tcPr marL="0" marR="0" marT="0" marB="0" anchor="b"/>
                </a:tc>
                <a:extLst>
                  <a:ext uri="{0D108BD9-81ED-4DB2-BD59-A6C34878D82A}">
                    <a16:rowId xmlns:a16="http://schemas.microsoft.com/office/drawing/2014/main" val="10011"/>
                  </a:ext>
                </a:extLst>
              </a:tr>
              <a:tr h="275209">
                <a:tc>
                  <a:txBody>
                    <a:bodyPr/>
                    <a:lstStyle/>
                    <a:p>
                      <a:pPr algn="ctr" fontAlgn="b"/>
                      <a:r>
                        <a:rPr lang="en-US" sz="1800" u="none" strike="noStrike" dirty="0"/>
                        <a:t>9</a:t>
                      </a:r>
                      <a:endParaRPr lang="en-US" sz="1800" b="0" i="0" u="none" strike="noStrike" dirty="0">
                        <a:solidFill>
                          <a:srgbClr val="000000"/>
                        </a:solidFill>
                        <a:latin typeface="Calibri"/>
                      </a:endParaRPr>
                    </a:p>
                  </a:txBody>
                  <a:tcPr marL="0" marR="0" marT="0" marB="0" anchor="b"/>
                </a:tc>
                <a:extLst>
                  <a:ext uri="{0D108BD9-81ED-4DB2-BD59-A6C34878D82A}">
                    <a16:rowId xmlns:a16="http://schemas.microsoft.com/office/drawing/2014/main" val="10012"/>
                  </a:ext>
                </a:extLst>
              </a:tr>
              <a:tr h="275209">
                <a:tc>
                  <a:txBody>
                    <a:bodyPr/>
                    <a:lstStyle/>
                    <a:p>
                      <a:pPr algn="ctr" fontAlgn="b"/>
                      <a:r>
                        <a:rPr lang="en-US" sz="1800" u="none" strike="noStrike" dirty="0"/>
                        <a:t>9</a:t>
                      </a:r>
                      <a:endParaRPr lang="en-US" sz="1800" b="0" i="0" u="none" strike="noStrike" dirty="0">
                        <a:solidFill>
                          <a:srgbClr val="000000"/>
                        </a:solidFill>
                        <a:latin typeface="Calibri"/>
                      </a:endParaRPr>
                    </a:p>
                  </a:txBody>
                  <a:tcPr marL="0" marR="0" marT="0" marB="0" anchor="b"/>
                </a:tc>
                <a:extLst>
                  <a:ext uri="{0D108BD9-81ED-4DB2-BD59-A6C34878D82A}">
                    <a16:rowId xmlns:a16="http://schemas.microsoft.com/office/drawing/2014/main" val="10013"/>
                  </a:ext>
                </a:extLst>
              </a:tr>
              <a:tr h="275209">
                <a:tc>
                  <a:txBody>
                    <a:bodyPr/>
                    <a:lstStyle/>
                    <a:p>
                      <a:pPr algn="ctr" fontAlgn="b"/>
                      <a:r>
                        <a:rPr lang="en-US" sz="1800" u="none" strike="noStrike" dirty="0"/>
                        <a:t>7</a:t>
                      </a:r>
                      <a:endParaRPr lang="en-US" sz="1800" b="0" i="0" u="none" strike="noStrike" dirty="0">
                        <a:solidFill>
                          <a:srgbClr val="000000"/>
                        </a:solidFill>
                        <a:latin typeface="Calibri"/>
                      </a:endParaRPr>
                    </a:p>
                  </a:txBody>
                  <a:tcPr marL="0" marR="0" marT="0" marB="0" anchor="b"/>
                </a:tc>
                <a:extLst>
                  <a:ext uri="{0D108BD9-81ED-4DB2-BD59-A6C34878D82A}">
                    <a16:rowId xmlns:a16="http://schemas.microsoft.com/office/drawing/2014/main" val="10014"/>
                  </a:ext>
                </a:extLst>
              </a:tr>
              <a:tr h="275209">
                <a:tc>
                  <a:txBody>
                    <a:bodyPr/>
                    <a:lstStyle/>
                    <a:p>
                      <a:pPr algn="ctr" fontAlgn="b"/>
                      <a:r>
                        <a:rPr lang="en-US" sz="1800" u="none" strike="noStrike" dirty="0"/>
                        <a:t>5</a:t>
                      </a:r>
                      <a:endParaRPr lang="en-US" sz="1800" b="0" i="0" u="none" strike="noStrike" dirty="0">
                        <a:solidFill>
                          <a:srgbClr val="000000"/>
                        </a:solidFill>
                        <a:latin typeface="Calibri"/>
                      </a:endParaRPr>
                    </a:p>
                  </a:txBody>
                  <a:tcPr marL="0" marR="0" marT="0" marB="0" anchor="b"/>
                </a:tc>
                <a:extLst>
                  <a:ext uri="{0D108BD9-81ED-4DB2-BD59-A6C34878D82A}">
                    <a16:rowId xmlns:a16="http://schemas.microsoft.com/office/drawing/2014/main" val="10015"/>
                  </a:ext>
                </a:extLst>
              </a:tr>
              <a:tr h="275209">
                <a:tc>
                  <a:txBody>
                    <a:bodyPr/>
                    <a:lstStyle/>
                    <a:p>
                      <a:pPr algn="ctr" fontAlgn="b"/>
                      <a:r>
                        <a:rPr lang="en-US" sz="1800" u="none" strike="noStrike" dirty="0"/>
                        <a:t>5</a:t>
                      </a:r>
                      <a:endParaRPr lang="en-US" sz="1800" b="0" i="0" u="none" strike="noStrike" dirty="0">
                        <a:solidFill>
                          <a:srgbClr val="000000"/>
                        </a:solidFill>
                        <a:latin typeface="Calibri"/>
                      </a:endParaRPr>
                    </a:p>
                  </a:txBody>
                  <a:tcPr marL="0" marR="0" marT="0" marB="0" anchor="b"/>
                </a:tc>
                <a:extLst>
                  <a:ext uri="{0D108BD9-81ED-4DB2-BD59-A6C34878D82A}">
                    <a16:rowId xmlns:a16="http://schemas.microsoft.com/office/drawing/2014/main" val="10016"/>
                  </a:ext>
                </a:extLst>
              </a:tr>
              <a:tr h="275209">
                <a:tc>
                  <a:txBody>
                    <a:bodyPr/>
                    <a:lstStyle/>
                    <a:p>
                      <a:pPr algn="ctr" fontAlgn="b"/>
                      <a:r>
                        <a:rPr lang="en-US" sz="1800" u="none" strike="noStrike" dirty="0"/>
                        <a:t>3</a:t>
                      </a:r>
                      <a:endParaRPr lang="en-US" sz="1800" b="0" i="0" u="none" strike="noStrike" dirty="0">
                        <a:solidFill>
                          <a:srgbClr val="000000"/>
                        </a:solidFill>
                        <a:latin typeface="Calibri"/>
                      </a:endParaRPr>
                    </a:p>
                  </a:txBody>
                  <a:tcPr marL="0" marR="0" marT="0" marB="0" anchor="b"/>
                </a:tc>
                <a:extLst>
                  <a:ext uri="{0D108BD9-81ED-4DB2-BD59-A6C34878D82A}">
                    <a16:rowId xmlns:a16="http://schemas.microsoft.com/office/drawing/2014/main" val="10017"/>
                  </a:ext>
                </a:extLst>
              </a:tr>
              <a:tr h="275209">
                <a:tc>
                  <a:txBody>
                    <a:bodyPr/>
                    <a:lstStyle/>
                    <a:p>
                      <a:pPr algn="ctr" fontAlgn="b"/>
                      <a:r>
                        <a:rPr lang="en-US" sz="1800" u="none" strike="noStrike" dirty="0"/>
                        <a:t>4</a:t>
                      </a:r>
                      <a:endParaRPr lang="en-US" sz="1800" b="0" i="0" u="none" strike="noStrike" dirty="0">
                        <a:solidFill>
                          <a:srgbClr val="000000"/>
                        </a:solidFill>
                        <a:latin typeface="Calibri"/>
                      </a:endParaRPr>
                    </a:p>
                  </a:txBody>
                  <a:tcPr marL="0" marR="0" marT="0" marB="0" anchor="b"/>
                </a:tc>
                <a:extLst>
                  <a:ext uri="{0D108BD9-81ED-4DB2-BD59-A6C34878D82A}">
                    <a16:rowId xmlns:a16="http://schemas.microsoft.com/office/drawing/2014/main" val="10018"/>
                  </a:ext>
                </a:extLst>
              </a:tr>
              <a:tr h="275209">
                <a:tc>
                  <a:txBody>
                    <a:bodyPr/>
                    <a:lstStyle/>
                    <a:p>
                      <a:pPr algn="ctr" fontAlgn="b"/>
                      <a:r>
                        <a:rPr lang="en-US" sz="1800" u="none" strike="noStrike" dirty="0"/>
                        <a:t>1</a:t>
                      </a:r>
                      <a:endParaRPr lang="en-US" sz="1800" b="0" i="0" u="none" strike="noStrike" dirty="0">
                        <a:solidFill>
                          <a:srgbClr val="000000"/>
                        </a:solidFill>
                        <a:latin typeface="Calibri"/>
                      </a:endParaRPr>
                    </a:p>
                  </a:txBody>
                  <a:tcPr marL="0" marR="0" marT="0" marB="0" anchor="b"/>
                </a:tc>
                <a:extLst>
                  <a:ext uri="{0D108BD9-81ED-4DB2-BD59-A6C34878D82A}">
                    <a16:rowId xmlns:a16="http://schemas.microsoft.com/office/drawing/2014/main" val="10019"/>
                  </a:ext>
                </a:extLst>
              </a:tr>
              <a:tr h="275209">
                <a:tc>
                  <a:txBody>
                    <a:bodyPr/>
                    <a:lstStyle/>
                    <a:p>
                      <a:pPr algn="ctr" fontAlgn="b"/>
                      <a:r>
                        <a:rPr lang="en-US" sz="1800" u="none" strike="noStrike" dirty="0"/>
                        <a:t>15</a:t>
                      </a:r>
                      <a:endParaRPr lang="en-US" sz="1800" b="0" i="0" u="none" strike="noStrike" dirty="0">
                        <a:solidFill>
                          <a:srgbClr val="000000"/>
                        </a:solidFill>
                        <a:latin typeface="Calibri"/>
                      </a:endParaRPr>
                    </a:p>
                  </a:txBody>
                  <a:tcPr marL="0" marR="0" marT="0" marB="0" anchor="b"/>
                </a:tc>
                <a:extLst>
                  <a:ext uri="{0D108BD9-81ED-4DB2-BD59-A6C34878D82A}">
                    <a16:rowId xmlns:a16="http://schemas.microsoft.com/office/drawing/2014/main" val="10020"/>
                  </a:ext>
                </a:extLst>
              </a:tr>
              <a:tr h="275209">
                <a:tc>
                  <a:txBody>
                    <a:bodyPr/>
                    <a:lstStyle/>
                    <a:p>
                      <a:pPr algn="ctr" fontAlgn="b"/>
                      <a:r>
                        <a:rPr lang="en-US" sz="1800" u="none" strike="noStrike" dirty="0"/>
                        <a:t>1</a:t>
                      </a:r>
                      <a:endParaRPr lang="en-US" sz="1800" b="0" i="0" u="none" strike="noStrike" dirty="0">
                        <a:solidFill>
                          <a:srgbClr val="000000"/>
                        </a:solidFill>
                        <a:latin typeface="Calibri"/>
                      </a:endParaRPr>
                    </a:p>
                  </a:txBody>
                  <a:tcPr marL="0" marR="0" marT="0" marB="0" anchor="b"/>
                </a:tc>
                <a:extLst>
                  <a:ext uri="{0D108BD9-81ED-4DB2-BD59-A6C34878D82A}">
                    <a16:rowId xmlns:a16="http://schemas.microsoft.com/office/drawing/2014/main" val="10021"/>
                  </a:ext>
                </a:extLst>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457199" y="3048000"/>
          <a:ext cx="8229599" cy="451303"/>
        </p:xfrm>
        <a:graphic>
          <a:graphicData uri="http://schemas.openxmlformats.org/drawingml/2006/table">
            <a:tbl>
              <a:tblPr>
                <a:tableStyleId>{3C2FFA5D-87B4-456A-9821-1D502468CF0F}</a:tableStyleId>
              </a:tblPr>
              <a:tblGrid>
                <a:gridCol w="319319">
                  <a:extLst>
                    <a:ext uri="{9D8B030D-6E8A-4147-A177-3AD203B41FA5}">
                      <a16:colId xmlns:a16="http://schemas.microsoft.com/office/drawing/2014/main" val="20000"/>
                    </a:ext>
                  </a:extLst>
                </a:gridCol>
                <a:gridCol w="395514">
                  <a:extLst>
                    <a:ext uri="{9D8B030D-6E8A-4147-A177-3AD203B41FA5}">
                      <a16:colId xmlns:a16="http://schemas.microsoft.com/office/drawing/2014/main" val="20001"/>
                    </a:ext>
                  </a:extLst>
                </a:gridCol>
                <a:gridCol w="395514">
                  <a:extLst>
                    <a:ext uri="{9D8B030D-6E8A-4147-A177-3AD203B41FA5}">
                      <a16:colId xmlns:a16="http://schemas.microsoft.com/office/drawing/2014/main" val="20002"/>
                    </a:ext>
                  </a:extLst>
                </a:gridCol>
                <a:gridCol w="395514">
                  <a:extLst>
                    <a:ext uri="{9D8B030D-6E8A-4147-A177-3AD203B41FA5}">
                      <a16:colId xmlns:a16="http://schemas.microsoft.com/office/drawing/2014/main" val="20003"/>
                    </a:ext>
                  </a:extLst>
                </a:gridCol>
                <a:gridCol w="395514">
                  <a:extLst>
                    <a:ext uri="{9D8B030D-6E8A-4147-A177-3AD203B41FA5}">
                      <a16:colId xmlns:a16="http://schemas.microsoft.com/office/drawing/2014/main" val="20004"/>
                    </a:ext>
                  </a:extLst>
                </a:gridCol>
                <a:gridCol w="395514">
                  <a:extLst>
                    <a:ext uri="{9D8B030D-6E8A-4147-A177-3AD203B41FA5}">
                      <a16:colId xmlns:a16="http://schemas.microsoft.com/office/drawing/2014/main" val="20005"/>
                    </a:ext>
                  </a:extLst>
                </a:gridCol>
                <a:gridCol w="395514">
                  <a:extLst>
                    <a:ext uri="{9D8B030D-6E8A-4147-A177-3AD203B41FA5}">
                      <a16:colId xmlns:a16="http://schemas.microsoft.com/office/drawing/2014/main" val="20006"/>
                    </a:ext>
                  </a:extLst>
                </a:gridCol>
                <a:gridCol w="395514">
                  <a:extLst>
                    <a:ext uri="{9D8B030D-6E8A-4147-A177-3AD203B41FA5}">
                      <a16:colId xmlns:a16="http://schemas.microsoft.com/office/drawing/2014/main" val="20007"/>
                    </a:ext>
                  </a:extLst>
                </a:gridCol>
                <a:gridCol w="395514">
                  <a:extLst>
                    <a:ext uri="{9D8B030D-6E8A-4147-A177-3AD203B41FA5}">
                      <a16:colId xmlns:a16="http://schemas.microsoft.com/office/drawing/2014/main" val="20008"/>
                    </a:ext>
                  </a:extLst>
                </a:gridCol>
                <a:gridCol w="395514">
                  <a:extLst>
                    <a:ext uri="{9D8B030D-6E8A-4147-A177-3AD203B41FA5}">
                      <a16:colId xmlns:a16="http://schemas.microsoft.com/office/drawing/2014/main" val="20009"/>
                    </a:ext>
                  </a:extLst>
                </a:gridCol>
                <a:gridCol w="395514">
                  <a:extLst>
                    <a:ext uri="{9D8B030D-6E8A-4147-A177-3AD203B41FA5}">
                      <a16:colId xmlns:a16="http://schemas.microsoft.com/office/drawing/2014/main" val="20010"/>
                    </a:ext>
                  </a:extLst>
                </a:gridCol>
                <a:gridCol w="395514">
                  <a:extLst>
                    <a:ext uri="{9D8B030D-6E8A-4147-A177-3AD203B41FA5}">
                      <a16:colId xmlns:a16="http://schemas.microsoft.com/office/drawing/2014/main" val="20011"/>
                    </a:ext>
                  </a:extLst>
                </a:gridCol>
                <a:gridCol w="395514">
                  <a:extLst>
                    <a:ext uri="{9D8B030D-6E8A-4147-A177-3AD203B41FA5}">
                      <a16:colId xmlns:a16="http://schemas.microsoft.com/office/drawing/2014/main" val="20012"/>
                    </a:ext>
                  </a:extLst>
                </a:gridCol>
                <a:gridCol w="395514">
                  <a:extLst>
                    <a:ext uri="{9D8B030D-6E8A-4147-A177-3AD203B41FA5}">
                      <a16:colId xmlns:a16="http://schemas.microsoft.com/office/drawing/2014/main" val="20013"/>
                    </a:ext>
                  </a:extLst>
                </a:gridCol>
                <a:gridCol w="395514">
                  <a:extLst>
                    <a:ext uri="{9D8B030D-6E8A-4147-A177-3AD203B41FA5}">
                      <a16:colId xmlns:a16="http://schemas.microsoft.com/office/drawing/2014/main" val="20014"/>
                    </a:ext>
                  </a:extLst>
                </a:gridCol>
                <a:gridCol w="395514">
                  <a:extLst>
                    <a:ext uri="{9D8B030D-6E8A-4147-A177-3AD203B41FA5}">
                      <a16:colId xmlns:a16="http://schemas.microsoft.com/office/drawing/2014/main" val="20015"/>
                    </a:ext>
                  </a:extLst>
                </a:gridCol>
                <a:gridCol w="395514">
                  <a:extLst>
                    <a:ext uri="{9D8B030D-6E8A-4147-A177-3AD203B41FA5}">
                      <a16:colId xmlns:a16="http://schemas.microsoft.com/office/drawing/2014/main" val="20016"/>
                    </a:ext>
                  </a:extLst>
                </a:gridCol>
                <a:gridCol w="395514">
                  <a:extLst>
                    <a:ext uri="{9D8B030D-6E8A-4147-A177-3AD203B41FA5}">
                      <a16:colId xmlns:a16="http://schemas.microsoft.com/office/drawing/2014/main" val="20017"/>
                    </a:ext>
                  </a:extLst>
                </a:gridCol>
                <a:gridCol w="395514">
                  <a:extLst>
                    <a:ext uri="{9D8B030D-6E8A-4147-A177-3AD203B41FA5}">
                      <a16:colId xmlns:a16="http://schemas.microsoft.com/office/drawing/2014/main" val="20018"/>
                    </a:ext>
                  </a:extLst>
                </a:gridCol>
                <a:gridCol w="395514">
                  <a:extLst>
                    <a:ext uri="{9D8B030D-6E8A-4147-A177-3AD203B41FA5}">
                      <a16:colId xmlns:a16="http://schemas.microsoft.com/office/drawing/2014/main" val="20019"/>
                    </a:ext>
                  </a:extLst>
                </a:gridCol>
                <a:gridCol w="395514">
                  <a:extLst>
                    <a:ext uri="{9D8B030D-6E8A-4147-A177-3AD203B41FA5}">
                      <a16:colId xmlns:a16="http://schemas.microsoft.com/office/drawing/2014/main" val="20020"/>
                    </a:ext>
                  </a:extLst>
                </a:gridCol>
              </a:tblGrid>
              <a:tr h="451303">
                <a:tc>
                  <a:txBody>
                    <a:bodyPr/>
                    <a:lstStyle/>
                    <a:p>
                      <a:pPr algn="r" fontAlgn="b"/>
                      <a:r>
                        <a:rPr lang="en-US" sz="2000" u="none" strike="noStrike" dirty="0"/>
                        <a:t>1</a:t>
                      </a:r>
                      <a:endParaRPr lang="en-US" sz="2000" b="0" i="0" u="none" strike="noStrike" dirty="0">
                        <a:solidFill>
                          <a:srgbClr val="000000"/>
                        </a:solidFill>
                        <a:latin typeface="Arial" pitchFamily="34" charset="0"/>
                        <a:cs typeface="Arial" pitchFamily="34" charset="0"/>
                      </a:endParaRPr>
                    </a:p>
                  </a:txBody>
                  <a:tcPr marL="4536" marR="4536" marT="4536" marB="0" anchor="b"/>
                </a:tc>
                <a:tc>
                  <a:txBody>
                    <a:bodyPr/>
                    <a:lstStyle/>
                    <a:p>
                      <a:pPr algn="r" fontAlgn="b"/>
                      <a:r>
                        <a:rPr lang="en-US" sz="2000" u="none" strike="noStrike" dirty="0"/>
                        <a:t>1</a:t>
                      </a:r>
                      <a:endParaRPr lang="en-US" sz="2000" b="0" i="0" u="none" strike="noStrike" dirty="0">
                        <a:solidFill>
                          <a:srgbClr val="000000"/>
                        </a:solidFill>
                        <a:latin typeface="Arial" pitchFamily="34" charset="0"/>
                        <a:cs typeface="Arial" pitchFamily="34" charset="0"/>
                      </a:endParaRPr>
                    </a:p>
                  </a:txBody>
                  <a:tcPr marL="4536" marR="4536" marT="4536" marB="0" anchor="b"/>
                </a:tc>
                <a:tc>
                  <a:txBody>
                    <a:bodyPr/>
                    <a:lstStyle/>
                    <a:p>
                      <a:pPr algn="r" fontAlgn="b"/>
                      <a:r>
                        <a:rPr lang="en-US" sz="2000" u="none" strike="noStrike" dirty="0"/>
                        <a:t>2</a:t>
                      </a:r>
                      <a:endParaRPr lang="en-US" sz="2000" b="0" i="0" u="none" strike="noStrike" dirty="0">
                        <a:solidFill>
                          <a:srgbClr val="000000"/>
                        </a:solidFill>
                        <a:latin typeface="Arial" pitchFamily="34" charset="0"/>
                        <a:cs typeface="Arial" pitchFamily="34" charset="0"/>
                      </a:endParaRPr>
                    </a:p>
                  </a:txBody>
                  <a:tcPr marL="4536" marR="4536" marT="4536" marB="0" anchor="b"/>
                </a:tc>
                <a:tc>
                  <a:txBody>
                    <a:bodyPr/>
                    <a:lstStyle/>
                    <a:p>
                      <a:pPr algn="r" fontAlgn="b"/>
                      <a:r>
                        <a:rPr lang="en-US" sz="2000" u="none" strike="noStrike" dirty="0"/>
                        <a:t>3</a:t>
                      </a:r>
                      <a:endParaRPr lang="en-US" sz="2000" b="0" i="0" u="none" strike="noStrike" dirty="0">
                        <a:solidFill>
                          <a:srgbClr val="000000"/>
                        </a:solidFill>
                        <a:latin typeface="Arial" pitchFamily="34" charset="0"/>
                        <a:cs typeface="Arial" pitchFamily="34" charset="0"/>
                      </a:endParaRPr>
                    </a:p>
                  </a:txBody>
                  <a:tcPr marL="4536" marR="4536" marT="4536" marB="0" anchor="b"/>
                </a:tc>
                <a:tc>
                  <a:txBody>
                    <a:bodyPr/>
                    <a:lstStyle/>
                    <a:p>
                      <a:pPr algn="r" fontAlgn="b"/>
                      <a:r>
                        <a:rPr lang="en-US" sz="2000" u="none" strike="noStrike" dirty="0"/>
                        <a:t>3</a:t>
                      </a:r>
                      <a:endParaRPr lang="en-US" sz="2000" b="0" i="0" u="none" strike="noStrike" dirty="0">
                        <a:solidFill>
                          <a:srgbClr val="000000"/>
                        </a:solidFill>
                        <a:latin typeface="Arial" pitchFamily="34" charset="0"/>
                        <a:cs typeface="Arial" pitchFamily="34" charset="0"/>
                      </a:endParaRPr>
                    </a:p>
                  </a:txBody>
                  <a:tcPr marL="4536" marR="4536" marT="4536" marB="0" anchor="b"/>
                </a:tc>
                <a:tc>
                  <a:txBody>
                    <a:bodyPr/>
                    <a:lstStyle/>
                    <a:p>
                      <a:pPr algn="r" fontAlgn="b"/>
                      <a:r>
                        <a:rPr lang="en-US" sz="2000" u="none" strike="noStrike" dirty="0"/>
                        <a:t>4</a:t>
                      </a:r>
                      <a:endParaRPr lang="en-US" sz="2000" b="0" i="0" u="none" strike="noStrike" dirty="0">
                        <a:solidFill>
                          <a:srgbClr val="000000"/>
                        </a:solidFill>
                        <a:latin typeface="Arial" pitchFamily="34" charset="0"/>
                        <a:cs typeface="Arial" pitchFamily="34" charset="0"/>
                      </a:endParaRPr>
                    </a:p>
                  </a:txBody>
                  <a:tcPr marL="4536" marR="4536" marT="4536" marB="0" anchor="b"/>
                </a:tc>
                <a:tc>
                  <a:txBody>
                    <a:bodyPr/>
                    <a:lstStyle/>
                    <a:p>
                      <a:pPr algn="r" fontAlgn="b"/>
                      <a:r>
                        <a:rPr lang="en-US" sz="2000" u="none" strike="noStrike" dirty="0"/>
                        <a:t>5</a:t>
                      </a:r>
                      <a:endParaRPr lang="en-US" sz="2000" b="0" i="0" u="none" strike="noStrike" dirty="0">
                        <a:solidFill>
                          <a:srgbClr val="000000"/>
                        </a:solidFill>
                        <a:latin typeface="Arial" pitchFamily="34" charset="0"/>
                        <a:cs typeface="Arial" pitchFamily="34" charset="0"/>
                      </a:endParaRPr>
                    </a:p>
                  </a:txBody>
                  <a:tcPr marL="4536" marR="4536" marT="4536" marB="0" anchor="b"/>
                </a:tc>
                <a:tc>
                  <a:txBody>
                    <a:bodyPr/>
                    <a:lstStyle/>
                    <a:p>
                      <a:pPr algn="r" fontAlgn="b"/>
                      <a:r>
                        <a:rPr lang="en-US" sz="2000" u="none" strike="noStrike" dirty="0"/>
                        <a:t>5</a:t>
                      </a:r>
                      <a:endParaRPr lang="en-US" sz="2000" b="0" i="0" u="none" strike="noStrike" dirty="0">
                        <a:solidFill>
                          <a:srgbClr val="000000"/>
                        </a:solidFill>
                        <a:latin typeface="Arial" pitchFamily="34" charset="0"/>
                        <a:cs typeface="Arial" pitchFamily="34" charset="0"/>
                      </a:endParaRPr>
                    </a:p>
                  </a:txBody>
                  <a:tcPr marL="4536" marR="4536" marT="4536" marB="0" anchor="b"/>
                </a:tc>
                <a:tc>
                  <a:txBody>
                    <a:bodyPr/>
                    <a:lstStyle/>
                    <a:p>
                      <a:pPr algn="r" fontAlgn="b"/>
                      <a:r>
                        <a:rPr lang="en-US" sz="2000" u="none" strike="noStrike" dirty="0"/>
                        <a:t>7</a:t>
                      </a:r>
                      <a:endParaRPr lang="en-US" sz="2000" b="0" i="0" u="none" strike="noStrike" dirty="0">
                        <a:solidFill>
                          <a:srgbClr val="000000"/>
                        </a:solidFill>
                        <a:latin typeface="Arial" pitchFamily="34" charset="0"/>
                        <a:cs typeface="Arial" pitchFamily="34" charset="0"/>
                      </a:endParaRPr>
                    </a:p>
                  </a:txBody>
                  <a:tcPr marL="4536" marR="4536" marT="4536" marB="0" anchor="b"/>
                </a:tc>
                <a:tc>
                  <a:txBody>
                    <a:bodyPr/>
                    <a:lstStyle/>
                    <a:p>
                      <a:pPr algn="r" fontAlgn="b"/>
                      <a:r>
                        <a:rPr lang="en-US" sz="2000" u="none" strike="noStrike" dirty="0">
                          <a:solidFill>
                            <a:srgbClr val="00B050"/>
                          </a:solidFill>
                        </a:rPr>
                        <a:t>9</a:t>
                      </a:r>
                      <a:endParaRPr lang="en-US" sz="2000" b="0" i="0" u="none" strike="noStrike" dirty="0">
                        <a:solidFill>
                          <a:srgbClr val="00B050"/>
                        </a:solidFill>
                        <a:latin typeface="Arial" pitchFamily="34" charset="0"/>
                        <a:cs typeface="Arial" pitchFamily="34" charset="0"/>
                      </a:endParaRPr>
                    </a:p>
                  </a:txBody>
                  <a:tcPr marL="4536" marR="4536" marT="4536" marB="0" anchor="b"/>
                </a:tc>
                <a:tc>
                  <a:txBody>
                    <a:bodyPr/>
                    <a:lstStyle/>
                    <a:p>
                      <a:pPr algn="r" fontAlgn="b"/>
                      <a:r>
                        <a:rPr lang="en-US" sz="2000" u="none" strike="noStrike" dirty="0">
                          <a:solidFill>
                            <a:schemeClr val="accent3"/>
                          </a:solidFill>
                        </a:rPr>
                        <a:t>9</a:t>
                      </a:r>
                      <a:endParaRPr lang="en-US" sz="2000" b="0" i="0" u="none" strike="noStrike" dirty="0">
                        <a:solidFill>
                          <a:schemeClr val="accent3"/>
                        </a:solidFill>
                        <a:latin typeface="Arial" pitchFamily="34" charset="0"/>
                        <a:cs typeface="Arial" pitchFamily="34" charset="0"/>
                      </a:endParaRPr>
                    </a:p>
                  </a:txBody>
                  <a:tcPr marL="4536" marR="4536" marT="4536" marB="0" anchor="b"/>
                </a:tc>
                <a:tc>
                  <a:txBody>
                    <a:bodyPr/>
                    <a:lstStyle/>
                    <a:p>
                      <a:pPr algn="r" fontAlgn="b"/>
                      <a:r>
                        <a:rPr lang="en-US" sz="2000" u="none" strike="noStrike" dirty="0">
                          <a:solidFill>
                            <a:srgbClr val="00B050"/>
                          </a:solidFill>
                        </a:rPr>
                        <a:t>9</a:t>
                      </a:r>
                      <a:endParaRPr lang="en-US" sz="2000" b="0" i="0" u="none" strike="noStrike" dirty="0">
                        <a:solidFill>
                          <a:srgbClr val="00B050"/>
                        </a:solidFill>
                        <a:latin typeface="Arial" pitchFamily="34" charset="0"/>
                        <a:cs typeface="Arial" pitchFamily="34" charset="0"/>
                      </a:endParaRPr>
                    </a:p>
                  </a:txBody>
                  <a:tcPr marL="4536" marR="4536" marT="4536" marB="0" anchor="b"/>
                </a:tc>
                <a:tc>
                  <a:txBody>
                    <a:bodyPr/>
                    <a:lstStyle/>
                    <a:p>
                      <a:pPr algn="r" fontAlgn="b"/>
                      <a:r>
                        <a:rPr lang="en-US" sz="2000" u="none" strike="noStrike" dirty="0">
                          <a:solidFill>
                            <a:srgbClr val="00B050"/>
                          </a:solidFill>
                        </a:rPr>
                        <a:t>9</a:t>
                      </a:r>
                      <a:endParaRPr lang="en-US" sz="2000" b="0" i="0" u="none" strike="noStrike" dirty="0">
                        <a:solidFill>
                          <a:srgbClr val="00B050"/>
                        </a:solidFill>
                        <a:latin typeface="Arial" pitchFamily="34" charset="0"/>
                        <a:cs typeface="Arial" pitchFamily="34" charset="0"/>
                      </a:endParaRPr>
                    </a:p>
                  </a:txBody>
                  <a:tcPr marL="4536" marR="4536" marT="4536" marB="0" anchor="b"/>
                </a:tc>
                <a:tc>
                  <a:txBody>
                    <a:bodyPr/>
                    <a:lstStyle/>
                    <a:p>
                      <a:pPr algn="r" fontAlgn="b"/>
                      <a:r>
                        <a:rPr lang="en-US" sz="2000" u="none" strike="noStrike" dirty="0"/>
                        <a:t>10</a:t>
                      </a:r>
                      <a:endParaRPr lang="en-US" sz="2000" b="0" i="0" u="none" strike="noStrike" dirty="0">
                        <a:solidFill>
                          <a:srgbClr val="000000"/>
                        </a:solidFill>
                        <a:latin typeface="Arial" pitchFamily="34" charset="0"/>
                        <a:cs typeface="Arial" pitchFamily="34" charset="0"/>
                      </a:endParaRPr>
                    </a:p>
                  </a:txBody>
                  <a:tcPr marL="4536" marR="4536" marT="4536" marB="0" anchor="b"/>
                </a:tc>
                <a:tc>
                  <a:txBody>
                    <a:bodyPr/>
                    <a:lstStyle/>
                    <a:p>
                      <a:pPr algn="r" fontAlgn="b"/>
                      <a:r>
                        <a:rPr lang="en-US" sz="2000" u="none" strike="noStrike" dirty="0"/>
                        <a:t>11</a:t>
                      </a:r>
                      <a:endParaRPr lang="en-US" sz="2000" b="0" i="0" u="none" strike="noStrike" dirty="0">
                        <a:solidFill>
                          <a:srgbClr val="000000"/>
                        </a:solidFill>
                        <a:latin typeface="Arial" pitchFamily="34" charset="0"/>
                        <a:cs typeface="Arial" pitchFamily="34" charset="0"/>
                      </a:endParaRPr>
                    </a:p>
                  </a:txBody>
                  <a:tcPr marL="4536" marR="4536" marT="4536" marB="0" anchor="b"/>
                </a:tc>
                <a:tc>
                  <a:txBody>
                    <a:bodyPr/>
                    <a:lstStyle/>
                    <a:p>
                      <a:pPr algn="r" fontAlgn="b"/>
                      <a:r>
                        <a:rPr lang="en-US" sz="2000" u="none" strike="noStrike"/>
                        <a:t>12</a:t>
                      </a:r>
                      <a:endParaRPr lang="en-US" sz="2000" b="0" i="0" u="none" strike="noStrike">
                        <a:solidFill>
                          <a:srgbClr val="000000"/>
                        </a:solidFill>
                        <a:latin typeface="Arial" pitchFamily="34" charset="0"/>
                        <a:cs typeface="Arial" pitchFamily="34" charset="0"/>
                      </a:endParaRPr>
                    </a:p>
                  </a:txBody>
                  <a:tcPr marL="4536" marR="4536" marT="4536" marB="0" anchor="b"/>
                </a:tc>
                <a:tc>
                  <a:txBody>
                    <a:bodyPr/>
                    <a:lstStyle/>
                    <a:p>
                      <a:pPr algn="r" fontAlgn="b"/>
                      <a:r>
                        <a:rPr lang="en-US" sz="2000" u="none" strike="noStrike"/>
                        <a:t>13</a:t>
                      </a:r>
                      <a:endParaRPr lang="en-US" sz="2000" b="0" i="0" u="none" strike="noStrike">
                        <a:solidFill>
                          <a:srgbClr val="000000"/>
                        </a:solidFill>
                        <a:latin typeface="Arial" pitchFamily="34" charset="0"/>
                        <a:cs typeface="Arial" pitchFamily="34" charset="0"/>
                      </a:endParaRPr>
                    </a:p>
                  </a:txBody>
                  <a:tcPr marL="4536" marR="4536" marT="4536" marB="0" anchor="b"/>
                </a:tc>
                <a:tc>
                  <a:txBody>
                    <a:bodyPr/>
                    <a:lstStyle/>
                    <a:p>
                      <a:pPr algn="r" fontAlgn="b"/>
                      <a:r>
                        <a:rPr lang="en-US" sz="2000" u="none" strike="noStrike"/>
                        <a:t>15</a:t>
                      </a:r>
                      <a:endParaRPr lang="en-US" sz="2000" b="0" i="0" u="none" strike="noStrike">
                        <a:solidFill>
                          <a:srgbClr val="000000"/>
                        </a:solidFill>
                        <a:latin typeface="Arial" pitchFamily="34" charset="0"/>
                        <a:cs typeface="Arial" pitchFamily="34" charset="0"/>
                      </a:endParaRPr>
                    </a:p>
                  </a:txBody>
                  <a:tcPr marL="4536" marR="4536" marT="4536" marB="0" anchor="b"/>
                </a:tc>
                <a:tc>
                  <a:txBody>
                    <a:bodyPr/>
                    <a:lstStyle/>
                    <a:p>
                      <a:pPr algn="r" fontAlgn="b"/>
                      <a:r>
                        <a:rPr lang="en-US" sz="2000" u="none" strike="noStrike"/>
                        <a:t>15</a:t>
                      </a:r>
                      <a:endParaRPr lang="en-US" sz="2000" b="0" i="0" u="none" strike="noStrike">
                        <a:solidFill>
                          <a:srgbClr val="000000"/>
                        </a:solidFill>
                        <a:latin typeface="Arial" pitchFamily="34" charset="0"/>
                        <a:cs typeface="Arial" pitchFamily="34" charset="0"/>
                      </a:endParaRPr>
                    </a:p>
                  </a:txBody>
                  <a:tcPr marL="4536" marR="4536" marT="4536" marB="0" anchor="b"/>
                </a:tc>
                <a:tc>
                  <a:txBody>
                    <a:bodyPr/>
                    <a:lstStyle/>
                    <a:p>
                      <a:pPr algn="r" fontAlgn="b"/>
                      <a:r>
                        <a:rPr lang="en-US" sz="2000" u="none" strike="noStrike"/>
                        <a:t>16</a:t>
                      </a:r>
                      <a:endParaRPr lang="en-US" sz="2000" b="0" i="0" u="none" strike="noStrike">
                        <a:solidFill>
                          <a:srgbClr val="000000"/>
                        </a:solidFill>
                        <a:latin typeface="Arial" pitchFamily="34" charset="0"/>
                        <a:cs typeface="Arial" pitchFamily="34" charset="0"/>
                      </a:endParaRPr>
                    </a:p>
                  </a:txBody>
                  <a:tcPr marL="4536" marR="4536" marT="4536" marB="0" anchor="b"/>
                </a:tc>
                <a:tc>
                  <a:txBody>
                    <a:bodyPr/>
                    <a:lstStyle/>
                    <a:p>
                      <a:pPr algn="r" fontAlgn="b"/>
                      <a:r>
                        <a:rPr lang="en-US" sz="2000" u="none" strike="noStrike" dirty="0"/>
                        <a:t>17</a:t>
                      </a:r>
                      <a:endParaRPr lang="en-US" sz="2000" b="0" i="0" u="none" strike="noStrike" dirty="0">
                        <a:solidFill>
                          <a:srgbClr val="000000"/>
                        </a:solidFill>
                        <a:latin typeface="Arial" pitchFamily="34" charset="0"/>
                        <a:cs typeface="Arial" pitchFamily="34" charset="0"/>
                      </a:endParaRPr>
                    </a:p>
                  </a:txBody>
                  <a:tcPr marL="4536" marR="4536" marT="4536" marB="0" anchor="b"/>
                </a:tc>
                <a:extLst>
                  <a:ext uri="{0D108BD9-81ED-4DB2-BD59-A6C34878D82A}">
                    <a16:rowId xmlns:a16="http://schemas.microsoft.com/office/drawing/2014/main" val="10000"/>
                  </a:ext>
                </a:extLst>
              </a:tr>
            </a:tbl>
          </a:graphicData>
        </a:graphic>
      </p:graphicFrame>
      <p:sp>
        <p:nvSpPr>
          <p:cNvPr id="4" name="TextBox 3"/>
          <p:cNvSpPr txBox="1"/>
          <p:nvPr/>
        </p:nvSpPr>
        <p:spPr>
          <a:xfrm>
            <a:off x="685800" y="1143000"/>
            <a:ext cx="6705600" cy="1384300"/>
          </a:xfrm>
          <a:prstGeom prst="rect">
            <a:avLst/>
          </a:prstGeom>
          <a:noFill/>
        </p:spPr>
        <p:txBody>
          <a:bodyPr>
            <a:spAutoFit/>
          </a:bodyPr>
          <a:lstStyle/>
          <a:p>
            <a:pPr>
              <a:defRPr/>
            </a:pPr>
            <a:r>
              <a:rPr lang="en-US" sz="2800" dirty="0">
                <a:solidFill>
                  <a:schemeClr val="accent3">
                    <a:lumMod val="75000"/>
                  </a:schemeClr>
                </a:solidFill>
              </a:rPr>
              <a:t>Median- Middle</a:t>
            </a:r>
          </a:p>
          <a:p>
            <a:pPr>
              <a:defRPr/>
            </a:pPr>
            <a:r>
              <a:rPr lang="en-US" sz="2800" dirty="0">
                <a:solidFill>
                  <a:schemeClr val="accent4">
                    <a:lumMod val="50000"/>
                  </a:schemeClr>
                </a:solidFill>
              </a:rPr>
              <a:t>Mode-Data Point that repeats itself the most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55575"/>
            <a:ext cx="8229600" cy="1252538"/>
          </a:xfrm>
        </p:spPr>
        <p:txBody>
          <a:bodyPr/>
          <a:lstStyle/>
          <a:p>
            <a:pPr eaLnBrk="1" hangingPunct="1">
              <a:defRPr/>
            </a:pPr>
            <a:r>
              <a:rPr lang="en-US" dirty="0">
                <a:solidFill>
                  <a:schemeClr val="tx1"/>
                </a:solidFill>
              </a:rPr>
              <a:t>Shape</a:t>
            </a:r>
          </a:p>
        </p:txBody>
      </p:sp>
      <p:pic>
        <p:nvPicPr>
          <p:cNvPr id="189451" name="Picture 2"/>
          <p:cNvPicPr>
            <a:picLocks noChangeAspect="1" noChangeArrowheads="1"/>
          </p:cNvPicPr>
          <p:nvPr/>
        </p:nvPicPr>
        <p:blipFill>
          <a:blip r:embed="rId4"/>
          <a:srcRect/>
          <a:stretch>
            <a:fillRect/>
          </a:stretch>
        </p:blipFill>
        <p:spPr bwMode="auto">
          <a:xfrm>
            <a:off x="457200" y="1371600"/>
            <a:ext cx="1428750" cy="1409700"/>
          </a:xfrm>
          <a:prstGeom prst="rect">
            <a:avLst/>
          </a:prstGeom>
          <a:noFill/>
          <a:ln w="9525">
            <a:noFill/>
            <a:miter lim="800000"/>
            <a:headEnd/>
            <a:tailEnd/>
          </a:ln>
        </p:spPr>
      </p:pic>
      <p:pic>
        <p:nvPicPr>
          <p:cNvPr id="189452" name="Picture 3"/>
          <p:cNvPicPr>
            <a:picLocks noChangeAspect="1" noChangeArrowheads="1"/>
          </p:cNvPicPr>
          <p:nvPr/>
        </p:nvPicPr>
        <p:blipFill>
          <a:blip r:embed="rId5"/>
          <a:srcRect/>
          <a:stretch>
            <a:fillRect/>
          </a:stretch>
        </p:blipFill>
        <p:spPr bwMode="auto">
          <a:xfrm>
            <a:off x="2438400" y="1371600"/>
            <a:ext cx="1438275" cy="1409700"/>
          </a:xfrm>
          <a:prstGeom prst="rect">
            <a:avLst/>
          </a:prstGeom>
          <a:noFill/>
          <a:ln w="9525">
            <a:noFill/>
            <a:miter lim="800000"/>
            <a:headEnd/>
            <a:tailEnd/>
          </a:ln>
        </p:spPr>
      </p:pic>
      <p:pic>
        <p:nvPicPr>
          <p:cNvPr id="189453" name="Picture 4"/>
          <p:cNvPicPr>
            <a:picLocks noChangeAspect="1" noChangeArrowheads="1"/>
          </p:cNvPicPr>
          <p:nvPr/>
        </p:nvPicPr>
        <p:blipFill>
          <a:blip r:embed="rId6"/>
          <a:srcRect/>
          <a:stretch>
            <a:fillRect/>
          </a:stretch>
        </p:blipFill>
        <p:spPr bwMode="auto">
          <a:xfrm>
            <a:off x="4495800" y="1371600"/>
            <a:ext cx="1419225" cy="1409700"/>
          </a:xfrm>
          <a:prstGeom prst="rect">
            <a:avLst/>
          </a:prstGeom>
          <a:noFill/>
          <a:ln w="9525">
            <a:noFill/>
            <a:miter lim="800000"/>
            <a:headEnd/>
            <a:tailEnd/>
          </a:ln>
        </p:spPr>
      </p:pic>
      <p:pic>
        <p:nvPicPr>
          <p:cNvPr id="189454" name="Picture 5"/>
          <p:cNvPicPr>
            <a:picLocks noChangeAspect="1" noChangeArrowheads="1"/>
          </p:cNvPicPr>
          <p:nvPr/>
        </p:nvPicPr>
        <p:blipFill>
          <a:blip r:embed="rId7"/>
          <a:srcRect/>
          <a:stretch>
            <a:fillRect/>
          </a:stretch>
        </p:blipFill>
        <p:spPr bwMode="auto">
          <a:xfrm>
            <a:off x="6400800" y="1371600"/>
            <a:ext cx="1571625" cy="1409700"/>
          </a:xfrm>
          <a:prstGeom prst="rect">
            <a:avLst/>
          </a:prstGeom>
          <a:noFill/>
          <a:ln w="9525">
            <a:noFill/>
            <a:miter lim="800000"/>
            <a:headEnd/>
            <a:tailEnd/>
          </a:ln>
        </p:spPr>
      </p:pic>
      <p:pic>
        <p:nvPicPr>
          <p:cNvPr id="189455" name="Picture 6"/>
          <p:cNvPicPr>
            <a:picLocks noChangeAspect="1" noChangeArrowheads="1"/>
          </p:cNvPicPr>
          <p:nvPr/>
        </p:nvPicPr>
        <p:blipFill>
          <a:blip r:embed="rId8"/>
          <a:srcRect/>
          <a:stretch>
            <a:fillRect/>
          </a:stretch>
        </p:blipFill>
        <p:spPr bwMode="auto">
          <a:xfrm>
            <a:off x="381000" y="3200400"/>
            <a:ext cx="1847850" cy="1343025"/>
          </a:xfrm>
          <a:prstGeom prst="rect">
            <a:avLst/>
          </a:prstGeom>
          <a:noFill/>
          <a:ln w="9525">
            <a:noFill/>
            <a:miter lim="800000"/>
            <a:headEnd/>
            <a:tailEnd/>
          </a:ln>
        </p:spPr>
      </p:pic>
      <p:sp>
        <p:nvSpPr>
          <p:cNvPr id="189456" name="Rectangle 8"/>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graphicFrame>
        <p:nvGraphicFramePr>
          <p:cNvPr id="189447" name="Object 7"/>
          <p:cNvGraphicFramePr>
            <a:graphicFrameLocks noChangeAspect="1"/>
          </p:cNvGraphicFramePr>
          <p:nvPr/>
        </p:nvGraphicFramePr>
        <p:xfrm>
          <a:off x="2514600" y="3200400"/>
          <a:ext cx="2038350" cy="1314450"/>
        </p:xfrm>
        <a:graphic>
          <a:graphicData uri="http://schemas.openxmlformats.org/presentationml/2006/ole">
            <mc:AlternateContent xmlns:mc="http://schemas.openxmlformats.org/markup-compatibility/2006">
              <mc:Choice xmlns:v="urn:schemas-microsoft-com:vml" Requires="v">
                <p:oleObj spid="_x0000_s189522" name="Picture" r:id="rId9" imgW="2040636" imgH="1316736" progId="Word.Picture.8">
                  <p:embed/>
                </p:oleObj>
              </mc:Choice>
              <mc:Fallback>
                <p:oleObj name="Picture" r:id="rId9" imgW="2040636" imgH="1316736" progId="Word.Picture.8">
                  <p:embed/>
                  <p:pic>
                    <p:nvPicPr>
                      <p:cNvPr id="0" name="Picture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14600" y="3200400"/>
                        <a:ext cx="2038350" cy="1314450"/>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189457" name="Rectangle 10"/>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graphicFrame>
        <p:nvGraphicFramePr>
          <p:cNvPr id="189449" name="Object 9"/>
          <p:cNvGraphicFramePr>
            <a:graphicFrameLocks noChangeAspect="1"/>
          </p:cNvGraphicFramePr>
          <p:nvPr/>
        </p:nvGraphicFramePr>
        <p:xfrm>
          <a:off x="4800600" y="3200400"/>
          <a:ext cx="2057400" cy="1323975"/>
        </p:xfrm>
        <a:graphic>
          <a:graphicData uri="http://schemas.openxmlformats.org/presentationml/2006/ole">
            <mc:AlternateContent xmlns:mc="http://schemas.openxmlformats.org/markup-compatibility/2006">
              <mc:Choice xmlns:v="urn:schemas-microsoft-com:vml" Requires="v">
                <p:oleObj spid="_x0000_s189523" name="Picture" r:id="rId11" imgW="2058924" imgH="1325880" progId="Word.Picture.8">
                  <p:embed/>
                </p:oleObj>
              </mc:Choice>
              <mc:Fallback>
                <p:oleObj name="Picture" r:id="rId11" imgW="2058924" imgH="1325880" progId="Word.Picture.8">
                  <p:embed/>
                  <p:pic>
                    <p:nvPicPr>
                      <p:cNvPr id="0" name="Picture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00600" y="3200400"/>
                        <a:ext cx="2057400" cy="1323975"/>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189458" name="Rectangle 1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
        <p:nvSpPr>
          <p:cNvPr id="189459" name="Rectangle 13"/>
          <p:cNvSpPr>
            <a:spLocks noChangeArrowheads="1"/>
          </p:cNvSpPr>
          <p:nvPr/>
        </p:nvSpPr>
        <p:spPr bwMode="auto">
          <a:xfrm>
            <a:off x="0" y="5105400"/>
            <a:ext cx="9144000" cy="457200"/>
          </a:xfrm>
          <a:prstGeom prst="rect">
            <a:avLst/>
          </a:prstGeom>
          <a:noFill/>
          <a:ln w="9525">
            <a:noFill/>
            <a:miter lim="800000"/>
            <a:headEnd/>
            <a:tailEnd/>
          </a:ln>
        </p:spPr>
        <p:txBody>
          <a:bodyPr wrap="none" anchor="ctr">
            <a:spAutoFit/>
          </a:bodyPr>
          <a:lstStyle/>
          <a:p>
            <a:r>
              <a:rPr lang="en-US" sz="1200">
                <a:ea typeface="Times New Roman" pitchFamily="18" charset="0"/>
                <a:cs typeface="Arial" charset="0"/>
              </a:rPr>
              <a:t>Wisconsin Technical College System Board (1998). </a:t>
            </a:r>
            <a:r>
              <a:rPr lang="en-US" sz="1200" i="1">
                <a:ea typeface="Times New Roman" pitchFamily="18" charset="0"/>
                <a:cs typeface="Arial" charset="0"/>
              </a:rPr>
              <a:t>Foundations of Quality. </a:t>
            </a:r>
            <a:r>
              <a:rPr lang="en-US" sz="1200">
                <a:ea typeface="Times New Roman" pitchFamily="18" charset="0"/>
                <a:cs typeface="Arial" charset="0"/>
              </a:rPr>
              <a:t>Module 1</a:t>
            </a:r>
            <a:endParaRPr lang="en-US">
              <a:ea typeface="Times New Roman" pitchFamily="18" charset="0"/>
              <a:cs typeface="Arial"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55575"/>
            <a:ext cx="8229600" cy="1252538"/>
          </a:xfrm>
        </p:spPr>
        <p:txBody>
          <a:bodyPr/>
          <a:lstStyle/>
          <a:p>
            <a:pPr eaLnBrk="1" hangingPunct="1">
              <a:defRPr/>
            </a:pPr>
            <a:r>
              <a:rPr lang="en-US" dirty="0">
                <a:solidFill>
                  <a:schemeClr val="tx1"/>
                </a:solidFill>
              </a:rPr>
              <a:t>Shape</a:t>
            </a:r>
          </a:p>
        </p:txBody>
      </p:sp>
      <p:sp>
        <p:nvSpPr>
          <p:cNvPr id="190476" name="Rectangle 8"/>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
        <p:nvSpPr>
          <p:cNvPr id="190477" name="Rectangle 10"/>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
        <p:nvSpPr>
          <p:cNvPr id="190478" name="Rectangle 1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
        <p:nvSpPr>
          <p:cNvPr id="190479"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graphicFrame>
        <p:nvGraphicFramePr>
          <p:cNvPr id="190468" name="Object 4"/>
          <p:cNvGraphicFramePr>
            <a:graphicFrameLocks noChangeAspect="1"/>
          </p:cNvGraphicFramePr>
          <p:nvPr/>
        </p:nvGraphicFramePr>
        <p:xfrm>
          <a:off x="457200" y="2286000"/>
          <a:ext cx="2286000" cy="1544638"/>
        </p:xfrm>
        <a:graphic>
          <a:graphicData uri="http://schemas.openxmlformats.org/presentationml/2006/ole">
            <mc:AlternateContent xmlns:mc="http://schemas.openxmlformats.org/markup-compatibility/2006">
              <mc:Choice xmlns:v="urn:schemas-microsoft-com:vml" Requires="v">
                <p:oleObj spid="_x0000_s190581" name="Picture" r:id="rId4" imgW="1819656" imgH="1229868" progId="Word.Picture.8">
                  <p:embed/>
                </p:oleObj>
              </mc:Choice>
              <mc:Fallback>
                <p:oleObj name="Picture" r:id="rId4" imgW="1819656" imgH="1229868" progId="Word.Picture.8">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2286000"/>
                        <a:ext cx="2286000" cy="1544638"/>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190480" name="Rectangle 7"/>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graphicFrame>
        <p:nvGraphicFramePr>
          <p:cNvPr id="190470" name="Object 6"/>
          <p:cNvGraphicFramePr>
            <a:graphicFrameLocks noChangeAspect="1"/>
          </p:cNvGraphicFramePr>
          <p:nvPr/>
        </p:nvGraphicFramePr>
        <p:xfrm>
          <a:off x="2971800" y="2286000"/>
          <a:ext cx="2514600" cy="1547813"/>
        </p:xfrm>
        <a:graphic>
          <a:graphicData uri="http://schemas.openxmlformats.org/presentationml/2006/ole">
            <mc:AlternateContent xmlns:mc="http://schemas.openxmlformats.org/markup-compatibility/2006">
              <mc:Choice xmlns:v="urn:schemas-microsoft-com:vml" Requires="v">
                <p:oleObj spid="_x0000_s190582" name="Picture" r:id="rId6" imgW="1978152" imgH="1214628" progId="Word.Picture.8">
                  <p:embed/>
                </p:oleObj>
              </mc:Choice>
              <mc:Fallback>
                <p:oleObj name="Picture" r:id="rId6" imgW="1978152" imgH="1214628" progId="Word.Picture.8">
                  <p:embed/>
                  <p:pic>
                    <p:nvPicPr>
                      <p:cNvPr id="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71800" y="2286000"/>
                        <a:ext cx="2514600" cy="1547813"/>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190481" name="Rectangle 9"/>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
        <p:nvSpPr>
          <p:cNvPr id="190482" name="TextBox 18"/>
          <p:cNvSpPr txBox="1">
            <a:spLocks noChangeArrowheads="1"/>
          </p:cNvSpPr>
          <p:nvPr/>
        </p:nvSpPr>
        <p:spPr bwMode="auto">
          <a:xfrm>
            <a:off x="1066800" y="3962400"/>
            <a:ext cx="914400" cy="369888"/>
          </a:xfrm>
          <a:prstGeom prst="rect">
            <a:avLst/>
          </a:prstGeom>
          <a:noFill/>
          <a:ln w="9525">
            <a:noFill/>
            <a:miter lim="800000"/>
            <a:headEnd/>
            <a:tailEnd/>
          </a:ln>
        </p:spPr>
        <p:txBody>
          <a:bodyPr>
            <a:spAutoFit/>
          </a:bodyPr>
          <a:lstStyle/>
          <a:p>
            <a:pPr algn="ctr"/>
            <a:r>
              <a:rPr lang="en-US"/>
              <a:t>A</a:t>
            </a:r>
          </a:p>
        </p:txBody>
      </p:sp>
      <p:sp>
        <p:nvSpPr>
          <p:cNvPr id="190483" name="TextBox 19"/>
          <p:cNvSpPr txBox="1">
            <a:spLocks noChangeArrowheads="1"/>
          </p:cNvSpPr>
          <p:nvPr/>
        </p:nvSpPr>
        <p:spPr bwMode="auto">
          <a:xfrm>
            <a:off x="3657600" y="3962400"/>
            <a:ext cx="914400" cy="369888"/>
          </a:xfrm>
          <a:prstGeom prst="rect">
            <a:avLst/>
          </a:prstGeom>
          <a:noFill/>
          <a:ln w="9525">
            <a:noFill/>
            <a:miter lim="800000"/>
            <a:headEnd/>
            <a:tailEnd/>
          </a:ln>
        </p:spPr>
        <p:txBody>
          <a:bodyPr>
            <a:spAutoFit/>
          </a:bodyPr>
          <a:lstStyle/>
          <a:p>
            <a:pPr algn="ctr"/>
            <a:r>
              <a:rPr lang="en-US"/>
              <a:t>B</a:t>
            </a:r>
          </a:p>
        </p:txBody>
      </p:sp>
      <p:sp>
        <p:nvSpPr>
          <p:cNvPr id="190484" name="TextBox 20"/>
          <p:cNvSpPr txBox="1">
            <a:spLocks noChangeArrowheads="1"/>
          </p:cNvSpPr>
          <p:nvPr/>
        </p:nvSpPr>
        <p:spPr bwMode="auto">
          <a:xfrm>
            <a:off x="6553200" y="3962400"/>
            <a:ext cx="914400" cy="369888"/>
          </a:xfrm>
          <a:prstGeom prst="rect">
            <a:avLst/>
          </a:prstGeom>
          <a:noFill/>
          <a:ln w="9525">
            <a:noFill/>
            <a:miter lim="800000"/>
            <a:headEnd/>
            <a:tailEnd/>
          </a:ln>
        </p:spPr>
        <p:txBody>
          <a:bodyPr>
            <a:spAutoFit/>
          </a:bodyPr>
          <a:lstStyle/>
          <a:p>
            <a:pPr algn="ctr"/>
            <a:r>
              <a:rPr lang="en-US"/>
              <a:t>C</a:t>
            </a:r>
          </a:p>
        </p:txBody>
      </p:sp>
      <p:sp>
        <p:nvSpPr>
          <p:cNvPr id="190485" name="Rectangle 11"/>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graphicFrame>
        <p:nvGraphicFramePr>
          <p:cNvPr id="190474" name="Object 10"/>
          <p:cNvGraphicFramePr>
            <a:graphicFrameLocks noChangeAspect="1"/>
          </p:cNvGraphicFramePr>
          <p:nvPr/>
        </p:nvGraphicFramePr>
        <p:xfrm>
          <a:off x="6096000" y="2438400"/>
          <a:ext cx="2106613" cy="1390650"/>
        </p:xfrm>
        <a:graphic>
          <a:graphicData uri="http://schemas.openxmlformats.org/presentationml/2006/ole">
            <mc:AlternateContent xmlns:mc="http://schemas.openxmlformats.org/markup-compatibility/2006">
              <mc:Choice xmlns:v="urn:schemas-microsoft-com:vml" Requires="v">
                <p:oleObj spid="_x0000_s190583" name="Picture" r:id="rId8" imgW="1877568" imgH="1234440" progId="Word.Picture.8">
                  <p:embed/>
                </p:oleObj>
              </mc:Choice>
              <mc:Fallback>
                <p:oleObj name="Picture" r:id="rId8" imgW="1877568" imgH="1234440" progId="Word.Picture.8">
                  <p:embed/>
                  <p:pic>
                    <p:nvPicPr>
                      <p:cNvPr id="0" name="Picture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96000" y="2438400"/>
                        <a:ext cx="2106613" cy="1390650"/>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190486" name="Rectangle 12"/>
          <p:cNvSpPr>
            <a:spLocks noChangeArrowheads="1"/>
          </p:cNvSpPr>
          <p:nvPr/>
        </p:nvSpPr>
        <p:spPr bwMode="auto">
          <a:xfrm>
            <a:off x="0" y="5791200"/>
            <a:ext cx="9144000" cy="457200"/>
          </a:xfrm>
          <a:prstGeom prst="rect">
            <a:avLst/>
          </a:prstGeom>
          <a:noFill/>
          <a:ln w="9525">
            <a:noFill/>
            <a:miter lim="800000"/>
            <a:headEnd/>
            <a:tailEnd/>
          </a:ln>
        </p:spPr>
        <p:txBody>
          <a:bodyPr wrap="none" anchor="ctr">
            <a:spAutoFit/>
          </a:bodyPr>
          <a:lstStyle/>
          <a:p>
            <a:r>
              <a:rPr lang="en-US" sz="1200">
                <a:ea typeface="Times New Roman" pitchFamily="18" charset="0"/>
                <a:cs typeface="Arial" charset="0"/>
              </a:rPr>
              <a:t>Wisconsin Technical College System Board (1998). </a:t>
            </a:r>
            <a:r>
              <a:rPr lang="en-US" sz="1200" i="1">
                <a:ea typeface="Times New Roman" pitchFamily="18" charset="0"/>
                <a:cs typeface="Arial" charset="0"/>
              </a:rPr>
              <a:t>Foundations of Quality. </a:t>
            </a:r>
            <a:r>
              <a:rPr lang="en-US" sz="1200">
                <a:ea typeface="Times New Roman" pitchFamily="18" charset="0"/>
                <a:cs typeface="Arial" charset="0"/>
              </a:rPr>
              <a:t>Module 1</a:t>
            </a:r>
            <a:endParaRPr lang="en-US">
              <a:ea typeface="Times New Roman" pitchFamily="18" charset="0"/>
              <a:cs typeface="Arial"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228600"/>
            <a:ext cx="6248400" cy="978408"/>
          </a:xfrm>
        </p:spPr>
        <p:txBody>
          <a:bodyPr>
            <a:noAutofit/>
          </a:bodyPr>
          <a:lstStyle/>
          <a:p>
            <a:pPr eaLnBrk="1" fontAlgn="auto" hangingPunct="1">
              <a:spcAft>
                <a:spcPts val="0"/>
              </a:spcAft>
              <a:defRPr/>
            </a:pPr>
            <a:r>
              <a:rPr lang="en-US" sz="4400" dirty="0">
                <a:solidFill>
                  <a:schemeClr val="accent1">
                    <a:satMod val="150000"/>
                  </a:schemeClr>
                </a:solidFill>
              </a:rPr>
              <a:t>Improvement Plans</a:t>
            </a:r>
          </a:p>
        </p:txBody>
      </p:sp>
      <p:sp>
        <p:nvSpPr>
          <p:cNvPr id="253954" name="Content Placeholder 2"/>
          <p:cNvSpPr>
            <a:spLocks noGrp="1"/>
          </p:cNvSpPr>
          <p:nvPr>
            <p:ph idx="1"/>
          </p:nvPr>
        </p:nvSpPr>
        <p:spPr>
          <a:xfrm>
            <a:off x="2895600" y="1752600"/>
            <a:ext cx="5410200" cy="4559300"/>
          </a:xfrm>
        </p:spPr>
        <p:txBody>
          <a:bodyPr/>
          <a:lstStyle/>
          <a:p>
            <a:pPr marL="457200" lvl="1" indent="0" eaLnBrk="1" hangingPunct="1">
              <a:buNone/>
            </a:pPr>
            <a:r>
              <a:rPr lang="en-US" dirty="0"/>
              <a:t>Based on statistical analysis to </a:t>
            </a:r>
          </a:p>
          <a:p>
            <a:pPr marL="971550" lvl="1" indent="-514350" eaLnBrk="1" hangingPunct="1">
              <a:buFont typeface="+mj-lt"/>
              <a:buAutoNum type="arabicPeriod"/>
            </a:pPr>
            <a:r>
              <a:rPr lang="en-US" dirty="0"/>
              <a:t>determine the root cause(s)</a:t>
            </a:r>
          </a:p>
          <a:p>
            <a:pPr marL="971550" lvl="1" indent="-514350" eaLnBrk="1" hangingPunct="1">
              <a:buFont typeface="+mj-lt"/>
              <a:buAutoNum type="arabicPeriod"/>
            </a:pPr>
            <a:r>
              <a:rPr lang="en-US" dirty="0"/>
              <a:t> determine decision criteria</a:t>
            </a:r>
          </a:p>
          <a:p>
            <a:pPr marL="971550" lvl="1" indent="-514350" eaLnBrk="1" hangingPunct="1">
              <a:buFont typeface="+mj-lt"/>
              <a:buAutoNum type="arabicPeriod"/>
            </a:pPr>
            <a:r>
              <a:rPr lang="en-US" dirty="0"/>
              <a:t> brainstorm solutions</a:t>
            </a:r>
          </a:p>
          <a:p>
            <a:pPr marL="971550" lvl="1" indent="-514350" eaLnBrk="1" hangingPunct="1">
              <a:buFont typeface="+mj-lt"/>
              <a:buAutoNum type="arabicPeriod"/>
            </a:pPr>
            <a:r>
              <a:rPr lang="en-US" dirty="0"/>
              <a:t>compare solutions to decision criteria</a:t>
            </a:r>
          </a:p>
          <a:p>
            <a:pPr marL="971550" lvl="1" indent="-514350" eaLnBrk="1" hangingPunct="1">
              <a:buFont typeface="+mj-lt"/>
              <a:buAutoNum type="arabicPeriod"/>
            </a:pPr>
            <a:r>
              <a:rPr lang="en-US" dirty="0"/>
              <a:t> develop improvement plans</a:t>
            </a:r>
          </a:p>
          <a:p>
            <a:pPr marL="1152525" lvl="4" indent="0" eaLnBrk="1" hangingPunct="1">
              <a:buNone/>
            </a:pPr>
            <a:r>
              <a:rPr lang="en-US" dirty="0"/>
              <a:t>Timeline with tasks and how progress toward goals will be measured</a:t>
            </a:r>
          </a:p>
          <a:p>
            <a:pPr marL="971550" lvl="1" indent="-514350" eaLnBrk="1" hangingPunct="1">
              <a:buFont typeface="+mj-lt"/>
              <a:buAutoNum type="arabicPeriod"/>
            </a:pPr>
            <a:endParaRPr lang="en-US" dirty="0"/>
          </a:p>
        </p:txBody>
      </p:sp>
      <p:sp>
        <p:nvSpPr>
          <p:cNvPr id="253955" name="Text Placeholder 3"/>
          <p:cNvSpPr>
            <a:spLocks noGrp="1"/>
          </p:cNvSpPr>
          <p:nvPr>
            <p:ph type="body" sz="half" idx="2"/>
          </p:nvPr>
        </p:nvSpPr>
        <p:spPr>
          <a:xfrm>
            <a:off x="168275" y="1730375"/>
            <a:ext cx="2468563" cy="4572000"/>
          </a:xfrm>
        </p:spPr>
        <p:txBody>
          <a:bodyPr/>
          <a:lstStyle/>
          <a:p>
            <a:pPr eaLnBrk="1" hangingPunct="1"/>
            <a:r>
              <a:rPr lang="en-US" dirty="0"/>
              <a:t>Plan</a:t>
            </a:r>
          </a:p>
          <a:p>
            <a:pPr lvl="1" eaLnBrk="1" hangingPunct="1"/>
            <a:r>
              <a:rPr lang="en-US" dirty="0"/>
              <a:t>Define problem</a:t>
            </a:r>
          </a:p>
          <a:p>
            <a:pPr lvl="1" eaLnBrk="1" hangingPunct="1"/>
            <a:r>
              <a:rPr lang="en-US" dirty="0"/>
              <a:t>Define goals</a:t>
            </a:r>
          </a:p>
          <a:p>
            <a:pPr lvl="1" eaLnBrk="1" hangingPunct="1"/>
            <a:r>
              <a:rPr lang="en-US" dirty="0"/>
              <a:t>Describe existing</a:t>
            </a:r>
          </a:p>
          <a:p>
            <a:pPr lvl="1" eaLnBrk="1" hangingPunct="1"/>
            <a:r>
              <a:rPr lang="en-US" dirty="0"/>
              <a:t>Generate causes and prioritize causes</a:t>
            </a:r>
          </a:p>
          <a:p>
            <a:pPr lvl="1" eaLnBrk="1" hangingPunct="1"/>
            <a:r>
              <a:rPr lang="en-US" dirty="0"/>
              <a:t>Collect data</a:t>
            </a:r>
          </a:p>
          <a:p>
            <a:pPr lvl="1" eaLnBrk="1" hangingPunct="1"/>
            <a:r>
              <a:rPr lang="en-US" dirty="0"/>
              <a:t>Analyze data using statistical tools</a:t>
            </a:r>
          </a:p>
          <a:p>
            <a:pPr lvl="1" eaLnBrk="1" hangingPunct="1"/>
            <a:r>
              <a:rPr lang="en-US" b="1" dirty="0"/>
              <a:t>Identify improvement plan</a:t>
            </a:r>
          </a:p>
          <a:p>
            <a:pPr eaLnBrk="1" hangingPunct="1"/>
            <a:endParaRPr lang="en-US" dirty="0"/>
          </a:p>
        </p:txBody>
      </p:sp>
      <p:sp>
        <p:nvSpPr>
          <p:cNvPr id="253956" name="TextBox 6"/>
          <p:cNvSpPr txBox="1">
            <a:spLocks noChangeArrowheads="1"/>
          </p:cNvSpPr>
          <p:nvPr/>
        </p:nvSpPr>
        <p:spPr bwMode="auto">
          <a:xfrm>
            <a:off x="457200" y="457200"/>
            <a:ext cx="1905000" cy="523875"/>
          </a:xfrm>
          <a:prstGeom prst="rect">
            <a:avLst/>
          </a:prstGeom>
          <a:solidFill>
            <a:schemeClr val="tx1"/>
          </a:solidFill>
          <a:ln w="9525">
            <a:noFill/>
            <a:miter lim="800000"/>
            <a:headEnd/>
            <a:tailEnd/>
          </a:ln>
        </p:spPr>
        <p:txBody>
          <a:bodyPr>
            <a:spAutoFit/>
          </a:bodyPr>
          <a:lstStyle/>
          <a:p>
            <a:r>
              <a:rPr lang="en-US" sz="2800" dirty="0">
                <a:solidFill>
                  <a:schemeClr val="accent1"/>
                </a:solidFill>
                <a:latin typeface="Corbel" pitchFamily="34" charset="0"/>
              </a:rPr>
              <a:t>PDSA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228600"/>
            <a:ext cx="6248400" cy="978408"/>
          </a:xfrm>
        </p:spPr>
        <p:txBody>
          <a:bodyPr>
            <a:noAutofit/>
          </a:bodyPr>
          <a:lstStyle/>
          <a:p>
            <a:pPr eaLnBrk="1" fontAlgn="auto" hangingPunct="1">
              <a:spcAft>
                <a:spcPts val="0"/>
              </a:spcAft>
              <a:defRPr/>
            </a:pPr>
            <a:r>
              <a:rPr lang="en-US" sz="4400" dirty="0">
                <a:solidFill>
                  <a:schemeClr val="accent1">
                    <a:satMod val="150000"/>
                  </a:schemeClr>
                </a:solidFill>
              </a:rPr>
              <a:t>Do</a:t>
            </a:r>
          </a:p>
        </p:txBody>
      </p:sp>
      <p:sp>
        <p:nvSpPr>
          <p:cNvPr id="256002" name="Content Placeholder 2"/>
          <p:cNvSpPr>
            <a:spLocks noGrp="1"/>
          </p:cNvSpPr>
          <p:nvPr>
            <p:ph idx="1"/>
          </p:nvPr>
        </p:nvSpPr>
        <p:spPr>
          <a:xfrm>
            <a:off x="2895600" y="1752600"/>
            <a:ext cx="5410200" cy="4559300"/>
          </a:xfrm>
        </p:spPr>
        <p:txBody>
          <a:bodyPr/>
          <a:lstStyle/>
          <a:p>
            <a:pPr lvl="1" eaLnBrk="1" hangingPunct="1">
              <a:buFont typeface="Wingdings" pitchFamily="2" charset="2"/>
              <a:buNone/>
            </a:pPr>
            <a:r>
              <a:rPr lang="en-US" dirty="0"/>
              <a:t>Implement improvement plans</a:t>
            </a:r>
          </a:p>
          <a:p>
            <a:pPr lvl="1" eaLnBrk="1" hangingPunct="1">
              <a:buFont typeface="Wingdings" pitchFamily="2" charset="2"/>
              <a:buNone/>
            </a:pPr>
            <a:endParaRPr lang="en-US" dirty="0"/>
          </a:p>
        </p:txBody>
      </p:sp>
      <p:sp>
        <p:nvSpPr>
          <p:cNvPr id="256003" name="Text Placeholder 3"/>
          <p:cNvSpPr>
            <a:spLocks noGrp="1"/>
          </p:cNvSpPr>
          <p:nvPr>
            <p:ph type="body" sz="half" idx="2"/>
          </p:nvPr>
        </p:nvSpPr>
        <p:spPr>
          <a:xfrm>
            <a:off x="168275" y="1730375"/>
            <a:ext cx="2468563" cy="4572000"/>
          </a:xfrm>
        </p:spPr>
        <p:txBody>
          <a:bodyPr/>
          <a:lstStyle/>
          <a:p>
            <a:pPr eaLnBrk="1" hangingPunct="1"/>
            <a:r>
              <a:rPr lang="en-US"/>
              <a:t>Do</a:t>
            </a:r>
          </a:p>
          <a:p>
            <a:pPr lvl="1" eaLnBrk="1" hangingPunct="1">
              <a:buFont typeface="Arial" charset="0"/>
              <a:buChar char="•"/>
            </a:pPr>
            <a:r>
              <a:rPr lang="en-US" b="1"/>
              <a:t>Implement improvement plan	</a:t>
            </a:r>
          </a:p>
          <a:p>
            <a:pPr eaLnBrk="1" hangingPunct="1"/>
            <a:endParaRPr lang="en-US"/>
          </a:p>
        </p:txBody>
      </p:sp>
      <p:sp>
        <p:nvSpPr>
          <p:cNvPr id="256004" name="TextBox 6"/>
          <p:cNvSpPr txBox="1">
            <a:spLocks noChangeArrowheads="1"/>
          </p:cNvSpPr>
          <p:nvPr/>
        </p:nvSpPr>
        <p:spPr bwMode="auto">
          <a:xfrm>
            <a:off x="457200" y="457200"/>
            <a:ext cx="1905000" cy="523875"/>
          </a:xfrm>
          <a:prstGeom prst="rect">
            <a:avLst/>
          </a:prstGeom>
          <a:solidFill>
            <a:schemeClr val="tx1"/>
          </a:solidFill>
          <a:ln w="9525">
            <a:noFill/>
            <a:miter lim="800000"/>
            <a:headEnd/>
            <a:tailEnd/>
          </a:ln>
        </p:spPr>
        <p:txBody>
          <a:bodyPr>
            <a:spAutoFit/>
          </a:bodyPr>
          <a:lstStyle/>
          <a:p>
            <a:r>
              <a:rPr lang="en-US" sz="2800">
                <a:solidFill>
                  <a:schemeClr val="accent1"/>
                </a:solidFill>
                <a:latin typeface="Corbel" pitchFamily="34" charset="0"/>
              </a:rPr>
              <a:t>PDSA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228600"/>
            <a:ext cx="6248400" cy="978408"/>
          </a:xfrm>
        </p:spPr>
        <p:txBody>
          <a:bodyPr>
            <a:noAutofit/>
          </a:bodyPr>
          <a:lstStyle/>
          <a:p>
            <a:pPr eaLnBrk="1" fontAlgn="auto" hangingPunct="1">
              <a:spcAft>
                <a:spcPts val="0"/>
              </a:spcAft>
              <a:defRPr/>
            </a:pPr>
            <a:r>
              <a:rPr lang="en-US" sz="4400" dirty="0">
                <a:solidFill>
                  <a:schemeClr val="accent1">
                    <a:satMod val="150000"/>
                  </a:schemeClr>
                </a:solidFill>
              </a:rPr>
              <a:t>Study</a:t>
            </a:r>
          </a:p>
        </p:txBody>
      </p:sp>
      <p:sp>
        <p:nvSpPr>
          <p:cNvPr id="258050" name="Content Placeholder 2"/>
          <p:cNvSpPr>
            <a:spLocks noGrp="1"/>
          </p:cNvSpPr>
          <p:nvPr>
            <p:ph idx="1"/>
          </p:nvPr>
        </p:nvSpPr>
        <p:spPr>
          <a:xfrm>
            <a:off x="2895600" y="1752600"/>
            <a:ext cx="5410200" cy="4559300"/>
          </a:xfrm>
        </p:spPr>
        <p:txBody>
          <a:bodyPr/>
          <a:lstStyle/>
          <a:p>
            <a:pPr lvl="1" eaLnBrk="1" hangingPunct="1">
              <a:buFont typeface="Wingdings" pitchFamily="2" charset="2"/>
              <a:buNone/>
            </a:pPr>
            <a:r>
              <a:rPr lang="en-US"/>
              <a:t>Measure the effect of improvements by comparing  baseline data to data collected after improvement has been implemented</a:t>
            </a:r>
          </a:p>
        </p:txBody>
      </p:sp>
      <p:sp>
        <p:nvSpPr>
          <p:cNvPr id="258051" name="Text Placeholder 3"/>
          <p:cNvSpPr>
            <a:spLocks noGrp="1"/>
          </p:cNvSpPr>
          <p:nvPr>
            <p:ph type="body" sz="half" idx="2"/>
          </p:nvPr>
        </p:nvSpPr>
        <p:spPr>
          <a:xfrm>
            <a:off x="168275" y="1730375"/>
            <a:ext cx="2468563" cy="4572000"/>
          </a:xfrm>
        </p:spPr>
        <p:txBody>
          <a:bodyPr/>
          <a:lstStyle/>
          <a:p>
            <a:pPr eaLnBrk="1" hangingPunct="1"/>
            <a:r>
              <a:rPr lang="en-US"/>
              <a:t>Study</a:t>
            </a:r>
          </a:p>
          <a:p>
            <a:pPr lvl="1" eaLnBrk="1" hangingPunct="1">
              <a:buFont typeface="Arial" charset="0"/>
              <a:buChar char="•"/>
            </a:pPr>
            <a:r>
              <a:rPr lang="en-US"/>
              <a:t> </a:t>
            </a:r>
            <a:r>
              <a:rPr lang="en-US" b="1"/>
              <a:t>Compare baseline data to  new process data</a:t>
            </a:r>
          </a:p>
          <a:p>
            <a:pPr eaLnBrk="1" hangingPunct="1"/>
            <a:endParaRPr lang="en-US"/>
          </a:p>
        </p:txBody>
      </p:sp>
      <p:sp>
        <p:nvSpPr>
          <p:cNvPr id="258052" name="TextBox 6"/>
          <p:cNvSpPr txBox="1">
            <a:spLocks noChangeArrowheads="1"/>
          </p:cNvSpPr>
          <p:nvPr/>
        </p:nvSpPr>
        <p:spPr bwMode="auto">
          <a:xfrm>
            <a:off x="457200" y="457200"/>
            <a:ext cx="1905000" cy="523875"/>
          </a:xfrm>
          <a:prstGeom prst="rect">
            <a:avLst/>
          </a:prstGeom>
          <a:solidFill>
            <a:schemeClr val="tx1"/>
          </a:solidFill>
          <a:ln w="9525">
            <a:noFill/>
            <a:miter lim="800000"/>
            <a:headEnd/>
            <a:tailEnd/>
          </a:ln>
        </p:spPr>
        <p:txBody>
          <a:bodyPr>
            <a:spAutoFit/>
          </a:bodyPr>
          <a:lstStyle/>
          <a:p>
            <a:r>
              <a:rPr lang="en-US" sz="2800">
                <a:solidFill>
                  <a:schemeClr val="accent1"/>
                </a:solidFill>
                <a:latin typeface="Corbel" pitchFamily="34" charset="0"/>
              </a:rPr>
              <a:t>PDSA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228600"/>
            <a:ext cx="6248400" cy="978408"/>
          </a:xfrm>
        </p:spPr>
        <p:txBody>
          <a:bodyPr>
            <a:noAutofit/>
          </a:bodyPr>
          <a:lstStyle/>
          <a:p>
            <a:pPr eaLnBrk="1" fontAlgn="auto" hangingPunct="1">
              <a:spcAft>
                <a:spcPts val="0"/>
              </a:spcAft>
              <a:defRPr/>
            </a:pPr>
            <a:r>
              <a:rPr lang="en-US" sz="4400" dirty="0">
                <a:solidFill>
                  <a:schemeClr val="accent1">
                    <a:satMod val="150000"/>
                  </a:schemeClr>
                </a:solidFill>
              </a:rPr>
              <a:t>Act</a:t>
            </a:r>
          </a:p>
        </p:txBody>
      </p:sp>
      <p:sp>
        <p:nvSpPr>
          <p:cNvPr id="260098" name="Content Placeholder 2"/>
          <p:cNvSpPr>
            <a:spLocks noGrp="1"/>
          </p:cNvSpPr>
          <p:nvPr>
            <p:ph idx="1"/>
          </p:nvPr>
        </p:nvSpPr>
        <p:spPr>
          <a:xfrm>
            <a:off x="2895600" y="1752600"/>
            <a:ext cx="5410200" cy="4559300"/>
          </a:xfrm>
        </p:spPr>
        <p:txBody>
          <a:bodyPr/>
          <a:lstStyle/>
          <a:p>
            <a:pPr lvl="1" eaLnBrk="1" hangingPunct="1"/>
            <a:r>
              <a:rPr lang="en-US" dirty="0"/>
              <a:t>Start back at plan if improvements didn’t achieve goal.</a:t>
            </a:r>
          </a:p>
          <a:p>
            <a:pPr lvl="1" eaLnBrk="1" hangingPunct="1"/>
            <a:r>
              <a:rPr lang="en-US" dirty="0"/>
              <a:t>Standardize the improvements if they met the goal</a:t>
            </a:r>
          </a:p>
          <a:p>
            <a:pPr lvl="1" eaLnBrk="1" hangingPunct="1"/>
            <a:endParaRPr lang="en-US" dirty="0"/>
          </a:p>
          <a:p>
            <a:pPr lvl="1" eaLnBrk="1" hangingPunct="1"/>
            <a:r>
              <a:rPr lang="en-US" dirty="0"/>
              <a:t>Complete the implementation plan section in the student supplement.</a:t>
            </a:r>
          </a:p>
        </p:txBody>
      </p:sp>
      <p:sp>
        <p:nvSpPr>
          <p:cNvPr id="260099" name="Text Placeholder 3"/>
          <p:cNvSpPr>
            <a:spLocks noGrp="1"/>
          </p:cNvSpPr>
          <p:nvPr>
            <p:ph type="body" sz="half" idx="2"/>
          </p:nvPr>
        </p:nvSpPr>
        <p:spPr>
          <a:xfrm>
            <a:off x="168275" y="1730375"/>
            <a:ext cx="2468563" cy="4572000"/>
          </a:xfrm>
        </p:spPr>
        <p:txBody>
          <a:bodyPr/>
          <a:lstStyle/>
          <a:p>
            <a:pPr eaLnBrk="1" hangingPunct="1"/>
            <a:r>
              <a:rPr lang="en-US" dirty="0"/>
              <a:t>Act</a:t>
            </a:r>
          </a:p>
          <a:p>
            <a:pPr lvl="1" eaLnBrk="1" hangingPunct="1">
              <a:buFont typeface="Arial" charset="0"/>
              <a:buChar char="•"/>
            </a:pPr>
            <a:r>
              <a:rPr lang="en-US" dirty="0"/>
              <a:t>Standardize the improvements </a:t>
            </a:r>
          </a:p>
          <a:p>
            <a:pPr eaLnBrk="1" hangingPunct="1"/>
            <a:endParaRPr lang="en-US" dirty="0"/>
          </a:p>
        </p:txBody>
      </p:sp>
      <p:sp>
        <p:nvSpPr>
          <p:cNvPr id="260100" name="TextBox 6"/>
          <p:cNvSpPr txBox="1">
            <a:spLocks noChangeArrowheads="1"/>
          </p:cNvSpPr>
          <p:nvPr/>
        </p:nvSpPr>
        <p:spPr bwMode="auto">
          <a:xfrm>
            <a:off x="457200" y="457200"/>
            <a:ext cx="1905000" cy="523875"/>
          </a:xfrm>
          <a:prstGeom prst="rect">
            <a:avLst/>
          </a:prstGeom>
          <a:solidFill>
            <a:schemeClr val="tx1"/>
          </a:solidFill>
          <a:ln w="9525">
            <a:noFill/>
            <a:miter lim="800000"/>
            <a:headEnd/>
            <a:tailEnd/>
          </a:ln>
        </p:spPr>
        <p:txBody>
          <a:bodyPr>
            <a:spAutoFit/>
          </a:bodyPr>
          <a:lstStyle/>
          <a:p>
            <a:r>
              <a:rPr lang="en-US" sz="2800">
                <a:solidFill>
                  <a:schemeClr val="accent1"/>
                </a:solidFill>
                <a:latin typeface="Corbel" pitchFamily="34" charset="0"/>
              </a:rPr>
              <a:t>PDSA</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Intro to Quality Tools&amp;quot;&quot;/&gt;&lt;property id=&quot;20307&quot; value=&quot;256&quot;/&gt;&lt;/object&gt;&lt;object type=&quot;3&quot; unique_id=&quot;10005&quot;&gt;&lt;property id=&quot;20148&quot; value=&quot;5&quot;/&gt;&lt;property id=&quot;20300&quot; value=&quot;Slide 2 - &amp;quot;Session One&amp;quot;&quot;/&gt;&lt;property id=&quot;20307&quot; value=&quot;257&quot;/&gt;&lt;/object&gt;&lt;object type=&quot;3&quot; unique_id=&quot;10006&quot;&gt;&lt;property id=&quot;20148&quot; value=&quot;5&quot;/&gt;&lt;property id=&quot;20300&quot; value=&quot;Slide 3 - &amp;quot;Course Objectives&amp;quot;&quot;/&gt;&lt;property id=&quot;20307&quot; value=&quot;259&quot;/&gt;&lt;/object&gt;&lt;object type=&quot;3&quot; unique_id=&quot;10007&quot;&gt;&lt;property id=&quot;20148&quot; value=&quot;5&quot;/&gt;&lt;property id=&quot;20300&quot; value=&quot;Slide 4 - &amp;quot;Introduction&amp;quot;&quot;/&gt;&lt;property id=&quot;20307&quot; value=&quot;258&quot;/&gt;&lt;/object&gt;&lt;object type=&quot;3&quot; unique_id=&quot;10008&quot;&gt;&lt;property id=&quot;20148&quot; value=&quot;5&quot;/&gt;&lt;property id=&quot;20300&quot; value=&quot;Slide 5 - &amp;quot;Problem Solving Model for Continuous Improvement&amp;quot;&quot;/&gt;&lt;property id=&quot;20307&quot; value=&quot;269&quot;/&gt;&lt;/object&gt;&lt;object type=&quot;3&quot; unique_id=&quot;10009&quot;&gt;&lt;property id=&quot;20148&quot; value=&quot;5&quot;/&gt;&lt;property id=&quot;20300&quot; value=&quot;Slide 6 - &amp;quot;How do you define improvement?&amp;#x0D;&amp;#x0A;&amp;#x0D;&amp;#x0A;&amp;quot;&quot;/&gt;&lt;property id=&quot;20307&quot; value=&quot;260&quot;/&gt;&lt;/object&gt;&lt;object type=&quot;3&quot; unique_id=&quot;10010&quot;&gt;&lt;property id=&quot;20148&quot; value=&quot;5&quot;/&gt;&lt;property id=&quot;20300&quot; value=&quot;Slide 7 - &amp;quot;Baseline Data&amp;quot;&quot;/&gt;&lt;property id=&quot;20307&quot; value=&quot;261&quot;/&gt;&lt;/object&gt;&lt;object type=&quot;3&quot; unique_id=&quot;10011&quot;&gt;&lt;property id=&quot;20148&quot; value=&quot;5&quot;/&gt;&lt;property id=&quot;20300&quot; value=&quot;Slide 8 - &amp;quot;Problem Definition&amp;quot;&quot;/&gt;&lt;property id=&quot;20307&quot; value=&quot;263&quot;/&gt;&lt;/object&gt;&lt;object type=&quot;3&quot; unique_id=&quot;10012&quot;&gt;&lt;property id=&quot;20148&quot; value=&quot;5&quot;/&gt;&lt;property id=&quot;20300&quot; value=&quot;Slide 9 - &amp;quot;Define Goals&amp;quot;&quot;/&gt;&lt;property id=&quot;20307&quot; value=&quot;265&quot;/&gt;&lt;/object&gt;&lt;object type=&quot;3&quot; unique_id=&quot;10013&quot;&gt;&lt;property id=&quot;20148&quot; value=&quot;5&quot;/&gt;&lt;property id=&quot;20300&quot; value=&quot;Slide 10 - &amp;quot;Define Goals&amp;quot;&quot;/&gt;&lt;property id=&quot;20307&quot; value=&quot;266&quot;/&gt;&lt;/object&gt;&lt;object type=&quot;3&quot; unique_id=&quot;10014&quot;&gt;&lt;property id=&quot;20148&quot; value=&quot;5&quot;/&gt;&lt;property id=&quot;20300&quot; value=&quot;Slide 11 - &amp;quot;Cookie Producer&amp;quot;&quot;/&gt;&lt;property id=&quot;20307&quot; value=&quot;296&quot;/&gt;&lt;/object&gt;&lt;object type=&quot;3&quot; unique_id=&quot;10015&quot;&gt;&lt;property id=&quot;20148&quot; value=&quot;5&quot;/&gt;&lt;property id=&quot;20300&quot; value=&quot;Slide 12 - &amp;quot;Instructions&amp;quot;&quot;/&gt;&lt;property id=&quot;20307&quot; value=&quot;297&quot;/&gt;&lt;/object&gt;&lt;object type=&quot;3&quot; unique_id=&quot;10016&quot;&gt;&lt;property id=&quot;20148&quot; value=&quot;5&quot;/&gt;&lt;property id=&quot;20300&quot; value=&quot;Slide 13 - &amp;quot;Operational Definition&amp;quot;&quot;/&gt;&lt;property id=&quot;20307&quot; value=&quot;264&quot;/&gt;&lt;/object&gt;&lt;object type=&quot;3&quot; unique_id=&quot;10017&quot;&gt;&lt;property id=&quot;20148&quot; value=&quot;5&quot;/&gt;&lt;property id=&quot;20300&quot; value=&quot;Slide 14 - &amp;quot;Operational Definition&amp;quot;&quot;/&gt;&lt;property id=&quot;20307&quot; value=&quot;267&quot;/&gt;&lt;/object&gt;&lt;object type=&quot;3&quot; unique_id=&quot;10018&quot;&gt;&lt;property id=&quot;20148&quot; value=&quot;5&quot;/&gt;&lt;property id=&quot;20300&quot; value=&quot;Slide 15 - &amp;quot;Individual Project&amp;quot;&quot;/&gt;&lt;property id=&quot;20307&quot; value=&quot;270&quot;/&gt;&lt;/object&gt;&lt;object type=&quot;3&quot; unique_id=&quot;10019&quot;&gt;&lt;property id=&quot;20148&quot; value=&quot;5&quot;/&gt;&lt;property id=&quot;20300&quot; value=&quot;Slide 16 - &amp;quot;Flowcharting&amp;quot;&quot;/&gt;&lt;property id=&quot;20307&quot; value=&quot;272&quot;/&gt;&lt;/object&gt;&lt;object type=&quot;3&quot; unique_id=&quot;10020&quot;&gt;&lt;property id=&quot;20148&quot; value=&quot;5&quot;/&gt;&lt;property id=&quot;20300&quot; value=&quot;Slide 17 - &amp;quot;Flowchart Example&amp;quot;&quot;/&gt;&lt;property id=&quot;20307&quot; value=&quot;271&quot;/&gt;&lt;/object&gt;&lt;object type=&quot;3&quot; unique_id=&quot;10021&quot;&gt;&lt;property id=&quot;20148&quot; value=&quot;5&quot;/&gt;&lt;property id=&quot;20300&quot; value=&quot;Slide 18 - &amp;quot;Benefits of Flowcharting&amp;quot;&quot;/&gt;&lt;property id=&quot;20307&quot; value=&quot;273&quot;/&gt;&lt;/object&gt;&lt;object type=&quot;3&quot; unique_id=&quot;10022&quot;&gt;&lt;property id=&quot;20148&quot; value=&quot;5&quot;/&gt;&lt;property id=&quot;20300&quot; value=&quot;Slide 19 - &amp;quot;Flowcharting&amp;quot;&quot;/&gt;&lt;property id=&quot;20307&quot; value=&quot;274&quot;/&gt;&lt;/object&gt;&lt;object type=&quot;3&quot; unique_id=&quot;10023&quot;&gt;&lt;property id=&quot;20148&quot; value=&quot;5&quot;/&gt;&lt;property id=&quot;20300&quot; value=&quot;Slide 20 - &amp;quot;Affinity Diagram&amp;quot;&quot;/&gt;&lt;property id=&quot;20307&quot; value=&quot;278&quot;/&gt;&lt;/object&gt;&lt;object type=&quot;3&quot; unique_id=&quot;10024&quot;&gt;&lt;property id=&quot;20148&quot; value=&quot;5&quot;/&gt;&lt;property id=&quot;20300&quot; value=&quot;Slide 21 - &amp;quot;Affinity Diagram&amp;quot;&quot;/&gt;&lt;property id=&quot;20307&quot; value=&quot;276&quot;/&gt;&lt;/object&gt;&lt;object type=&quot;3&quot; unique_id=&quot;10025&quot;&gt;&lt;property id=&quot;20148&quot; value=&quot;5&quot;/&gt;&lt;property id=&quot;20300&quot; value=&quot;Slide 22 - &amp;quot;Benefits of Affinity Diagram&amp;quot;&quot;/&gt;&lt;property id=&quot;20307&quot; value=&quot;289&quot;/&gt;&lt;/object&gt;&lt;object type=&quot;3&quot; unique_id=&quot;10026&quot;&gt;&lt;property id=&quot;20148&quot; value=&quot;5&quot;/&gt;&lt;property id=&quot;20300&quot; value=&quot;Slide 23 - &amp;quot;Cause and Effect/Fishbone &amp;quot;&quot;/&gt;&lt;property id=&quot;20307&quot; value=&quot;279&quot;/&gt;&lt;/object&gt;&lt;object type=&quot;3&quot; unique_id=&quot;10027&quot;&gt;&lt;property id=&quot;20148&quot; value=&quot;5&quot;/&gt;&lt;property id=&quot;20300&quot; value=&quot;Slide 24 - &amp;quot;Cause and Effect/Fishbone&amp;quot;&quot;/&gt;&lt;property id=&quot;20307&quot; value=&quot;280&quot;/&gt;&lt;/object&gt;&lt;object type=&quot;3&quot; unique_id=&quot;10028&quot;&gt;&lt;property id=&quot;20148&quot; value=&quot;5&quot;/&gt;&lt;property id=&quot;20300&quot; value=&quot;Slide 25 - &amp;quot;Benefits of Cause and Effect&amp;quot;&quot;/&gt;&lt;property id=&quot;20307&quot; value=&quot;290&quot;/&gt;&lt;/object&gt;&lt;object type=&quot;3&quot; unique_id=&quot;10029&quot;&gt;&lt;property id=&quot;20148&quot; value=&quot;5&quot;/&gt;&lt;property id=&quot;20300&quot; value=&quot;Slide 26 - &amp;quot;Interrelationship Digraph&amp;quot;&quot;/&gt;&lt;property id=&quot;20307&quot; value=&quot;284&quot;/&gt;&lt;/object&gt;&lt;object type=&quot;3&quot; unique_id=&quot;10030&quot;&gt;&lt;property id=&quot;20148&quot; value=&quot;5&quot;/&gt;&lt;property id=&quot;20300&quot; value=&quot;Slide 27 - &amp;quot;Interrelationship Digraph&amp;quot;&quot;/&gt;&lt;property id=&quot;20307&quot; value=&quot;283&quot;/&gt;&lt;/object&gt;&lt;object type=&quot;3&quot; unique_id=&quot;10031&quot;&gt;&lt;property id=&quot;20148&quot; value=&quot;5&quot;/&gt;&lt;property id=&quot;20300&quot; value=&quot;Slide 28 - &amp;quot;Benefits of Interrelationship Digraph&amp;quot;&quot;/&gt;&lt;property id=&quot;20307&quot; value=&quot;291&quot;/&gt;&lt;/object&gt;&lt;object type=&quot;3&quot; unique_id=&quot;10032&quot;&gt;&lt;property id=&quot;20148&quot; value=&quot;5&quot;/&gt;&lt;property id=&quot;20300&quot; value=&quot;Slide 29 - &amp;quot;Check sheet&amp;quot;&quot;/&gt;&lt;property id=&quot;20307&quot; value=&quot;286&quot;/&gt;&lt;/object&gt;&lt;object type=&quot;3&quot; unique_id=&quot;10033&quot;&gt;&lt;property id=&quot;20148&quot; value=&quot;5&quot;/&gt;&lt;property id=&quot;20300&quot; value=&quot;Slide 30 - &amp;quot;Check sheet- Cookies Brand A&amp;quot;&quot;/&gt;&lt;property id=&quot;20307&quot; value=&quot;298&quot;/&gt;&lt;/object&gt;&lt;object type=&quot;3&quot; unique_id=&quot;10034&quot;&gt;&lt;property id=&quot;20148&quot; value=&quot;5&quot;/&gt;&lt;property id=&quot;20300&quot; value=&quot;Slide 31 - &amp;quot;Check sheet&amp;quot;&quot;/&gt;&lt;property id=&quot;20307&quot; value=&quot;287&quot;/&gt;&lt;/object&gt;&lt;object type=&quot;3&quot; unique_id=&quot;10035&quot;&gt;&lt;property id=&quot;20148&quot; value=&quot;5&quot;/&gt;&lt;property id=&quot;20300&quot; value=&quot;Slide 32 - &amp;quot;Review Assignments&amp;quot;&quot;/&gt;&lt;property id=&quot;20307&quot; value=&quot;288&quot;/&gt;&lt;/object&gt;&lt;object type=&quot;3&quot; unique_id=&quot;10036&quot;&gt;&lt;property id=&quot;20148&quot; value=&quot;5&quot;/&gt;&lt;property id=&quot;20300&quot; value=&quot;Slide 33 - &amp;quot;Session 2&amp;quot;&quot;/&gt;&lt;property id=&quot;20307&quot; value=&quot;292&quot;/&gt;&lt;/object&gt;&lt;object type=&quot;3&quot; unique_id=&quot;10037&quot;&gt;&lt;property id=&quot;20148&quot; value=&quot;5&quot;/&gt;&lt;property id=&quot;20300&quot; value=&quot;Slide 34 - &amp;quot;Review from last week&amp;quot;&quot;/&gt;&lt;property id=&quot;20307&quot; value=&quot;293&quot;/&gt;&lt;/object&gt;&lt;object type=&quot;3&quot; unique_id=&quot;10038&quot;&gt;&lt;property id=&quot;20148&quot; value=&quot;5&quot;/&gt;&lt;property id=&quot;20300&quot; value=&quot;Slide 36 - &amp;quot;Questions&amp;quot;&quot;/&gt;&lt;property id=&quot;20307&quot; value=&quot;294&quot;/&gt;&lt;/object&gt;&lt;object type=&quot;3&quot; unique_id=&quot;10039&quot;&gt;&lt;property id=&quot;20148&quot; value=&quot;5&quot;/&gt;&lt;property id=&quot;20300&quot; value=&quot;Slide 37 - &amp;quot;Pareto&amp;quot;&quot;/&gt;&lt;property id=&quot;20307&quot; value=&quot;295&quot;/&gt;&lt;/object&gt;&lt;object type=&quot;3&quot; unique_id=&quot;10040&quot;&gt;&lt;property id=&quot;20148&quot; value=&quot;5&quot;/&gt;&lt;property id=&quot;20300&quot; value=&quot;Slide 40 - &amp;quot;Pareto&amp;quot;&quot;/&gt;&lt;property id=&quot;20307&quot; value=&quot;299&quot;/&gt;&lt;/object&gt;&lt;object type=&quot;3&quot; unique_id=&quot;10275&quot;&gt;&lt;property id=&quot;20148&quot; value=&quot;5&quot;/&gt;&lt;property id=&quot;20300&quot; value=&quot;Slide 42 - &amp;quot;Scatter diagram&amp;quot;&quot;/&gt;&lt;property id=&quot;20307&quot; value=&quot;301&quot;/&gt;&lt;/object&gt;&lt;object type=&quot;3&quot; unique_id=&quot;10276&quot;&gt;&lt;property id=&quot;20148&quot; value=&quot;5&quot;/&gt;&lt;property id=&quot;20300&quot; value=&quot;Slide 43 - &amp;quot;Correlations&amp;quot;&quot;/&gt;&lt;property id=&quot;20307&quot; value=&quot;302&quot;/&gt;&lt;/object&gt;&lt;object type=&quot;3&quot; unique_id=&quot;10277&quot;&gt;&lt;property id=&quot;20148&quot; value=&quot;5&quot;/&gt;&lt;property id=&quot;20300&quot; value=&quot;Slide 44&quot;/&gt;&lt;property id=&quot;20307&quot; value=&quot;300&quot;/&gt;&lt;/object&gt;&lt;object type=&quot;3&quot; unique_id=&quot;10574&quot;&gt;&lt;property id=&quot;20148&quot; value=&quot;5&quot;/&gt;&lt;property id=&quot;20300&quot; value=&quot;Slide 45&quot;/&gt;&lt;property id=&quot;20307&quot; value=&quot;304&quot;/&gt;&lt;/object&gt;&lt;object type=&quot;3&quot; unique_id=&quot;10883&quot;&gt;&lt;property id=&quot;20148&quot; value=&quot;5&quot;/&gt;&lt;property id=&quot;20300&quot; value=&quot;Slide 38 - &amp;quot;Pareto&amp;quot;&quot;/&gt;&lt;property id=&quot;20307&quot; value=&quot;306&quot;/&gt;&lt;/object&gt;&lt;object type=&quot;3&quot; unique_id=&quot;10884&quot;&gt;&lt;property id=&quot;20148&quot; value=&quot;5&quot;/&gt;&lt;property id=&quot;20300&quot; value=&quot;Slide 39 - &amp;quot;Pareto- Individuals arriving late&amp;quot;&quot;/&gt;&lt;property id=&quot;20307&quot; value=&quot;305&quot;/&gt;&lt;/object&gt;&lt;object type=&quot;3&quot; unique_id=&quot;10885&quot;&gt;&lt;property id=&quot;20148&quot; value=&quot;5&quot;/&gt;&lt;property id=&quot;20300&quot; value=&quot;Slide 41 - &amp;quot;Pareto&amp;quot;&quot;/&gt;&lt;property id=&quot;20307&quot; value=&quot;307&quot;/&gt;&lt;/object&gt;&lt;object type=&quot;3&quot; unique_id=&quot;11025&quot;&gt;&lt;property id=&quot;20148&quot; value=&quot;5&quot;/&gt;&lt;property id=&quot;20300&quot; value=&quot;Slide 46 - &amp;quot;Scatter&amp;quot;&quot;/&gt;&lt;property id=&quot;20307&quot; value=&quot;308&quot;/&gt;&lt;/object&gt;&lt;object type=&quot;3&quot; unique_id=&quot;11214&quot;&gt;&lt;property id=&quot;20148&quot; value=&quot;5&quot;/&gt;&lt;property id=&quot;20300&quot; value=&quot;Slide 47 - &amp;quot;Run Chart&amp;quot;&quot;/&gt;&lt;property id=&quot;20307&quot; value=&quot;310&quot;/&gt;&lt;/object&gt;&lt;object type=&quot;3&quot; unique_id=&quot;11407&quot;&gt;&lt;property id=&quot;20148&quot; value=&quot;5&quot;/&gt;&lt;property id=&quot;20300&quot; value=&quot;Slide 48&quot;/&gt;&lt;property id=&quot;20307&quot; value=&quot;311&quot;/&gt;&lt;/object&gt;&lt;object type=&quot;3&quot; unique_id=&quot;11408&quot;&gt;&lt;property id=&quot;20148&quot; value=&quot;5&quot;/&gt;&lt;property id=&quot;20300&quot; value=&quot;Slide 49 - &amp;quot;Number of People Late&amp;quot;&quot;/&gt;&lt;property id=&quot;20307&quot; value=&quot;312&quot;/&gt;&lt;/object&gt;&lt;object type=&quot;3&quot; unique_id=&quot;12109&quot;&gt;&lt;property id=&quot;20148&quot; value=&quot;5&quot;/&gt;&lt;property id=&quot;20300&quot; value=&quot;Slide 50 - &amp;quot;Run Chart&amp;#x0D;&amp;#x0A;Calculated average&amp;quot;&quot;/&gt;&lt;property id=&quot;20307&quot; value=&quot;313&quot;/&gt;&lt;/object&gt;&lt;object type=&quot;3&quot; unique_id=&quot;12467&quot;&gt;&lt;property id=&quot;20148&quot; value=&quot;5&quot;/&gt;&lt;property id=&quot;20300&quot; value=&quot;Slide 51 - &amp;quot;Pareto &amp;quot;&quot;/&gt;&lt;property id=&quot;20307&quot; value=&quot;316&quot;/&gt;&lt;/object&gt;&lt;object type=&quot;3&quot; unique_id=&quot;12468&quot;&gt;&lt;property id=&quot;20148&quot; value=&quot;5&quot;/&gt;&lt;property id=&quot;20300&quot; value=&quot;Slide 52 - &amp;quot;Histogram&amp;quot;&quot;/&gt;&lt;property id=&quot;20307&quot; value=&quot;315&quot;/&gt;&lt;/object&gt;&lt;object type=&quot;3&quot; unique_id=&quot;12469&quot;&gt;&lt;property id=&quot;20148&quot; value=&quot;5&quot;/&gt;&lt;property id=&quot;20300&quot; value=&quot;Slide 53 - &amp;quot;Measures of Central Tendency&amp;quot;&quot;/&gt;&lt;property id=&quot;20307&quot; value=&quot;314&quot;/&gt;&lt;/object&gt;&lt;object type=&quot;3&quot; unique_id=&quot;12470&quot;&gt;&lt;property id=&quot;20148&quot; value=&quot;5&quot;/&gt;&lt;property id=&quot;20300&quot; value=&quot;Slide 54&quot;/&gt;&lt;property id=&quot;20307&quot; value=&quot;317&quot;/&gt;&lt;/object&gt;&lt;object type=&quot;3&quot; unique_id=&quot;12471&quot;&gt;&lt;property id=&quot;20148&quot; value=&quot;5&quot;/&gt;&lt;property id=&quot;20300&quot; value=&quot;Slide 55 - &amp;quot;Shape&amp;quot;&quot;/&gt;&lt;property id=&quot;20307&quot; value=&quot;318&quot;/&gt;&lt;/object&gt;&lt;object type=&quot;3&quot; unique_id=&quot;12472&quot;&gt;&lt;property id=&quot;20148&quot; value=&quot;5&quot;/&gt;&lt;property id=&quot;20300&quot; value=&quot;Slide 56 - &amp;quot;Shape&amp;quot;&quot;/&gt;&lt;property id=&quot;20307&quot; value=&quot;320&quot;/&gt;&lt;/object&gt;&lt;object type=&quot;3&quot; unique_id=&quot;12473&quot;&gt;&lt;property id=&quot;20148&quot; value=&quot;5&quot;/&gt;&lt;property id=&quot;20300&quot; value=&quot;Slide 57 - &amp;quot;Histogram&amp;quot;&quot;/&gt;&lt;property id=&quot;20307&quot; value=&quot;319&quot;/&gt;&lt;/object&gt;&lt;object type=&quot;3&quot; unique_id=&quot;13344&quot;&gt;&lt;property id=&quot;20148&quot; value=&quot;5&quot;/&gt;&lt;property id=&quot;20300&quot; value=&quot;Slide 62 - &amp;quot;Review Assignments&amp;quot;&quot;/&gt;&lt;property id=&quot;20307&quot; value=&quot;321&quot;/&gt;&lt;/object&gt;&lt;object type=&quot;3&quot; unique_id=&quot;13345&quot;&gt;&lt;property id=&quot;20148&quot; value=&quot;5&quot;/&gt;&lt;property id=&quot;20300&quot; value=&quot;Slide 58 - &amp;quot;Improvement Plans&amp;quot;&quot;/&gt;&lt;property id=&quot;20307&quot; value=&quot;323&quot;/&gt;&lt;/object&gt;&lt;object type=&quot;3&quot; unique_id=&quot;13346&quot;&gt;&lt;property id=&quot;20148&quot; value=&quot;5&quot;/&gt;&lt;property id=&quot;20300&quot; value=&quot;Slide 59 - &amp;quot;Do&amp;quot;&quot;/&gt;&lt;property id=&quot;20307&quot; value=&quot;324&quot;/&gt;&lt;/object&gt;&lt;object type=&quot;3&quot; unique_id=&quot;13347&quot;&gt;&lt;property id=&quot;20148&quot; value=&quot;5&quot;/&gt;&lt;property id=&quot;20300&quot; value=&quot;Slide 60 - &amp;quot;Study&amp;quot;&quot;/&gt;&lt;property id=&quot;20307&quot; value=&quot;325&quot;/&gt;&lt;/object&gt;&lt;object type=&quot;3&quot; unique_id=&quot;13348&quot;&gt;&lt;property id=&quot;20148&quot; value=&quot;5&quot;/&gt;&lt;property id=&quot;20300&quot; value=&quot;Slide 61 - &amp;quot;Act&amp;quot;&quot;/&gt;&lt;property id=&quot;20307&quot; value=&quot;326&quot;/&gt;&lt;/object&gt;&lt;object type=&quot;3&quot; unique_id=&quot;13349&quot;&gt;&lt;property id=&quot;20148&quot; value=&quot;5&quot;/&gt;&lt;property id=&quot;20300&quot; value=&quot;Slide 63 - &amp;quot;Session Three&amp;quot;&quot;/&gt;&lt;property id=&quot;20307&quot; value=&quot;322&quot;/&gt;&lt;/object&gt;&lt;object type=&quot;3&quot; unique_id=&quot;13862&quot;&gt;&lt;property id=&quot;20148&quot; value=&quot;5&quot;/&gt;&lt;property id=&quot;20300&quot; value=&quot;Slide 64 - &amp;quot;Review Last Week&amp;quot;&quot;/&gt;&lt;property id=&quot;20307&quot; value=&quot;327&quot;/&gt;&lt;/object&gt;&lt;object type=&quot;3&quot; unique_id=&quot;13863&quot;&gt;&lt;property id=&quot;20148&quot; value=&quot;5&quot;/&gt;&lt;property id=&quot;20300&quot; value=&quot;Slide 66 - &amp;quot;Control Charts&amp;quot;&quot;/&gt;&lt;property id=&quot;20307&quot; value=&quot;332&quot;/&gt;&lt;/object&gt;&lt;object type=&quot;3&quot; unique_id=&quot;13864&quot;&gt;&lt;property id=&quot;20148&quot; value=&quot;5&quot;/&gt;&lt;property id=&quot;20300&quot; value=&quot;Slide 65 - &amp;quot;Questions&amp;quot;&quot;/&gt;&lt;property id=&quot;20307&quot; value=&quot;328&quot;/&gt;&lt;/object&gt;&lt;object type=&quot;3&quot; unique_id=&quot;13865&quot;&gt;&lt;property id=&quot;20148&quot; value=&quot;5&quot;/&gt;&lt;property id=&quot;20300&quot; value=&quot;Slide 67 - &amp;quot;Control Charts&amp;quot;&quot;/&gt;&lt;property id=&quot;20307&quot; value=&quot;329&quot;/&gt;&lt;/object&gt;&lt;object type=&quot;3&quot; unique_id=&quot;13866&quot;&gt;&lt;property id=&quot;20148&quot; value=&quot;5&quot;/&gt;&lt;property id=&quot;20300&quot; value=&quot;Slide 68 - &amp;quot;Shape&amp;quot;&quot;/&gt;&lt;property id=&quot;20307&quot; value=&quot;331&quot;/&gt;&lt;/object&gt;&lt;object type=&quot;3&quot; unique_id=&quot;13867&quot;&gt;&lt;property id=&quot;20148&quot; value=&quot;5&quot;/&gt;&lt;property id=&quot;20300&quot; value=&quot;Slide 70&quot;/&gt;&lt;property id=&quot;20307&quot; value=&quot;330&quot;/&gt;&lt;/object&gt;&lt;object type=&quot;3&quot; unique_id=&quot;14288&quot;&gt;&lt;property id=&quot;20148&quot; value=&quot;5&quot;/&gt;&lt;property id=&quot;20300&quot; value=&quot;Slide 69&quot;/&gt;&lt;property id=&quot;20307&quot; value=&quot;333&quot;/&gt;&lt;/object&gt;&lt;object type=&quot;3&quot; unique_id=&quot;14289&quot;&gt;&lt;property id=&quot;20148&quot; value=&quot;5&quot;/&gt;&lt;property id=&quot;20300&quot; value=&quot;Slide 71 - &amp;quot;Common and Special Causes&amp;quot;&quot;/&gt;&lt;property id=&quot;20307&quot; value=&quot;334&quot;/&gt;&lt;/object&gt;&lt;object type=&quot;3&quot; unique_id=&quot;14290&quot;&gt;&lt;property id=&quot;20148&quot; value=&quot;5&quot;/&gt;&lt;property id=&quot;20300&quot; value=&quot;Slide 72 - &amp;quot;Control Charts&amp;quot;&quot;/&gt;&lt;property id=&quot;20307&quot; value=&quot;335&quot;/&gt;&lt;/object&gt;&lt;object type=&quot;3&quot; unique_id=&quot;15021&quot;&gt;&lt;property id=&quot;20148&quot; value=&quot;5&quot;/&gt;&lt;property id=&quot;20300&quot; value=&quot;Slide 73 - &amp;quot;X-R Chart&amp;quot;&quot;/&gt;&lt;property id=&quot;20307&quot; value=&quot;337&quot;/&gt;&lt;/object&gt;&lt;object type=&quot;3&quot; unique_id=&quot;15022&quot;&gt;&lt;property id=&quot;20148&quot; value=&quot;5&quot;/&gt;&lt;property id=&quot;20300&quot; value=&quot;Slide 74&quot;/&gt;&lt;property id=&quot;20307&quot; value=&quot;339&quot;/&gt;&lt;/object&gt;&lt;object type=&quot;3&quot; unique_id=&quot;15023&quot;&gt;&lt;property id=&quot;20148&quot; value=&quot;5&quot;/&gt;&lt;property id=&quot;20300&quot; value=&quot;Slide 75 - &amp;quot;X-R Chart&amp;quot;&quot;/&gt;&lt;property id=&quot;20307&quot; value=&quot;338&quot;/&gt;&lt;/object&gt;&lt;object type=&quot;3&quot; unique_id=&quot;15404&quot;&gt;&lt;property id=&quot;20148&quot; value=&quot;5&quot;/&gt;&lt;property id=&quot;20300&quot; value=&quot;Slide 76&quot;/&gt;&lt;property id=&quot;20307&quot; value=&quot;340&quot;/&gt;&lt;/object&gt;&lt;object type=&quot;3&quot; unique_id=&quot;15405&quot;&gt;&lt;property id=&quot;20148&quot; value=&quot;5&quot;/&gt;&lt;property id=&quot;20300&quot; value=&quot;Slide 77&quot;/&gt;&lt;property id=&quot;20307&quot; value=&quot;341&quot;/&gt;&lt;/object&gt;&lt;object type=&quot;3&quot; unique_id=&quot;15718&quot;&gt;&lt;property id=&quot;20148&quot; value=&quot;5&quot;/&gt;&lt;property id=&quot;20300&quot; value=&quot;Slide 78&quot;/&gt;&lt;property id=&quot;20307&quot; value=&quot;342&quot;/&gt;&lt;/object&gt;&lt;object type=&quot;3&quot; unique_id=&quot;15719&quot;&gt;&lt;property id=&quot;20148&quot; value=&quot;5&quot;/&gt;&lt;property id=&quot;20300&quot; value=&quot;Slide 79&quot;/&gt;&lt;property id=&quot;20307&quot; value=&quot;343&quot;/&gt;&lt;/object&gt;&lt;object type=&quot;3&quot; unique_id=&quot;15960&quot;&gt;&lt;property id=&quot;20148&quot; value=&quot;5&quot;/&gt;&lt;property id=&quot;20300&quot; value=&quot;Slide 80 - &amp;quot;X-R Chart&amp;quot;&quot;/&gt;&lt;property id=&quot;20307&quot; value=&quot;344&quot;/&gt;&lt;/object&gt;&lt;object type=&quot;3&quot; unique_id=&quot;16286&quot;&gt;&lt;property id=&quot;20148&quot; value=&quot;5&quot;/&gt;&lt;property id=&quot;20300&quot; value=&quot;Slide 81 - &amp;quot;X-R Chart&amp;quot;&quot;/&gt;&lt;property id=&quot;20307&quot; value=&quot;346&quot;/&gt;&lt;/object&gt;&lt;object type=&quot;3&quot; unique_id=&quot;16951&quot;&gt;&lt;property id=&quot;20148&quot; value=&quot;5&quot;/&gt;&lt;property id=&quot;20300&quot; value=&quot;Slide 82 - &amp;quot;Table of Factors for X-R Charts&amp;quot;&quot;/&gt;&lt;property id=&quot;20307&quot; value=&quot;350&quot;/&gt;&lt;/object&gt;&lt;object type=&quot;3&quot; unique_id=&quot;16952&quot;&gt;&lt;property id=&quot;20148&quot; value=&quot;5&quot;/&gt;&lt;property id=&quot;20300&quot; value=&quot;Slide 83 - &amp;quot;Control Chart -scaling&amp;quot;&quot;/&gt;&lt;property id=&quot;20307&quot; value=&quot;348&quot;/&gt;&lt;/object&gt;&lt;object type=&quot;3&quot; unique_id=&quot;16953&quot;&gt;&lt;property id=&quot;20148&quot; value=&quot;5&quot;/&gt;&lt;property id=&quot;20300&quot; value=&quot;Slide 85 - &amp;quot;Control Chart-Range scaling&amp;quot;&quot;/&gt;&lt;property id=&quot;20307&quot; value=&quot;349&quot;/&gt;&lt;/object&gt;&lt;object type=&quot;3&quot; unique_id=&quot;17550&quot;&gt;&lt;property id=&quot;20148&quot; value=&quot;5&quot;/&gt;&lt;property id=&quot;20300&quot; value=&quot;Slide 84&quot;/&gt;&lt;property id=&quot;20307&quot; value=&quot;351&quot;/&gt;&lt;/object&gt;&lt;object type=&quot;3&quot; unique_id=&quot;18067&quot;&gt;&lt;property id=&quot;20148&quot; value=&quot;5&quot;/&gt;&lt;property id=&quot;20300&quot; value=&quot;Slide 35 - &amp;quot;Review from last week&amp;quot;&quot;/&gt;&lt;property id=&quot;20307&quot; value=&quot;352&quot;/&gt;&lt;/object&gt;&lt;object type=&quot;3&quot; unique_id=&quot;18329&quot;&gt;&lt;property id=&quot;20148&quot; value=&quot;5&quot;/&gt;&lt;property id=&quot;20300&quot; value=&quot;Slide 86&quot;/&gt;&lt;property id=&quot;20307&quot; value=&quot;353&quot;/&gt;&lt;/object&gt;&lt;object type=&quot;3&quot; unique_id=&quot;18858&quot;&gt;&lt;property id=&quot;20148&quot; value=&quot;5&quot;/&gt;&lt;property id=&quot;20300&quot; value=&quot;Slide 87 - &amp;quot;Report out of projects&amp;quot;&quot;/&gt;&lt;property id=&quot;20307&quot; value=&quot;354&quot;/&gt;&lt;/object&gt;&lt;object type=&quot;3&quot; unique_id=&quot;18859&quot;&gt;&lt;property id=&quot;20148&quot; value=&quot;5&quot;/&gt;&lt;property id=&quot;20300&quot; value=&quot;Slide 101 - &amp;quot;Quality is everyone‘s responsibility&amp;#x0D;&amp;#x0A;W. Edwards Deming&amp;#x0D;&amp;#x0A;&amp;quot;&quot;/&gt;&lt;property id=&quot;20307&quot; value=&quot;355&quot;/&gt;&lt;/object&gt;&lt;object type=&quot;3&quot; unique_id=&quot;18860&quot;&gt;&lt;property id=&quot;20148&quot; value=&quot;5&quot;/&gt;&lt;property id=&quot;20300&quot; value=&quot;Slide 102 - &amp;quot;Questions&amp;quot;&quot;/&gt;&lt;property id=&quot;20307&quot; value=&quot;357&quot;/&gt;&lt;/object&gt;&lt;object type=&quot;3&quot; unique_id=&quot;18861&quot;&gt;&lt;property id=&quot;20148&quot; value=&quot;5&quot;/&gt;&lt;property id=&quot;20300&quot; value=&quot;Slide 103 - &amp;quot;Thank You&amp;quot;&quot;/&gt;&lt;property id=&quot;20307&quot; value=&quot;356&quot;/&gt;&lt;/object&gt;&lt;object type=&quot;3&quot; unique_id=&quot;19966&quot;&gt;&lt;property id=&quot;20148&quot; value=&quot;5&quot;/&gt;&lt;property id=&quot;20300&quot; value=&quot;Slide 88 - &amp;quot;Review Assignments&amp;quot;&quot;/&gt;&lt;property id=&quot;20307&quot; value=&quot;358&quot;/&gt;&lt;/object&gt;&lt;object type=&quot;3&quot; unique_id=&quot;19967&quot;&gt;&lt;property id=&quot;20148&quot; value=&quot;5&quot;/&gt;&lt;property id=&quot;20300&quot; value=&quot;Slide 89 - &amp;quot;Session Four&amp;quot;&quot;/&gt;&lt;property id=&quot;20307&quot; value=&quot;360&quot;/&gt;&lt;/object&gt;&lt;object type=&quot;3&quot; unique_id=&quot;19968&quot;&gt;&lt;property id=&quot;20148&quot; value=&quot;5&quot;/&gt;&lt;property id=&quot;20300&quot; value=&quot;Slide 90 - &amp;quot;Review from last week&amp;quot;&quot;/&gt;&lt;property id=&quot;20307&quot; value=&quot;361&quot;/&gt;&lt;/object&gt;&lt;object type=&quot;3&quot; unique_id=&quot;19969&quot;&gt;&lt;property id=&quot;20148&quot; value=&quot;5&quot;/&gt;&lt;property id=&quot;20300&quot; value=&quot;Slide 91 - &amp;quot;Questions&amp;quot;&quot;/&gt;&lt;property id=&quot;20307&quot; value=&quot;362&quot;/&gt;&lt;/object&gt;&lt;object type=&quot;3&quot; unique_id=&quot;19970&quot;&gt;&lt;property id=&quot;20148&quot; value=&quot;5&quot;/&gt;&lt;property id=&quot;20300&quot; value=&quot;Slide 92 - &amp;quot;PDSA and Seven Step Process&amp;quot;&quot;/&gt;&lt;property id=&quot;20307&quot; value=&quot;363&quot;/&gt;&lt;/object&gt;&lt;object type=&quot;3&quot; unique_id=&quot;19971&quot;&gt;&lt;property id=&quot;20148&quot; value=&quot;5&quot;/&gt;&lt;property id=&quot;20300&quot; value=&quot;Slide 93 - &amp;quot;Case Study&amp;quot;&quot;/&gt;&lt;property id=&quot;20307&quot; value=&quot;364&quot;/&gt;&lt;/object&gt;&lt;object type=&quot;3&quot; unique_id=&quot;19972&quot;&gt;&lt;property id=&quot;20148&quot; value=&quot;5&quot;/&gt;&lt;property id=&quot;20300&quot; value=&quot;Slide 94 - &amp;quot;Case Study&amp;quot;&quot;/&gt;&lt;property id=&quot;20307&quot; value=&quot;365&quot;/&gt;&lt;/object&gt;&lt;object type=&quot;3&quot; unique_id=&quot;19973&quot;&gt;&lt;property id=&quot;20148&quot; value=&quot;5&quot;/&gt;&lt;property id=&quot;20300&quot; value=&quot;Slide 95 - &amp;quot;Case Study&amp;quot;&quot;/&gt;&lt;property id=&quot;20307&quot; value=&quot;366&quot;/&gt;&lt;/object&gt;&lt;object type=&quot;3&quot; unique_id=&quot;19974&quot;&gt;&lt;property id=&quot;20148&quot; value=&quot;5&quot;/&gt;&lt;property id=&quot;20300&quot; value=&quot;Slide 96 - &amp;quot;Seven Management Tools&amp;quot;&quot;/&gt;&lt;property id=&quot;20307&quot; value=&quot;367&quot;/&gt;&lt;/object&gt;&lt;object type=&quot;3&quot; unique_id=&quot;20581&quot;&gt;&lt;property id=&quot;20148&quot; value=&quot;5&quot;/&gt;&lt;property id=&quot;20300&quot; value=&quot;Slide 99 - &amp;quot;Tree Diagram&amp;quot;&quot;/&gt;&lt;property id=&quot;20307&quot; value=&quot;368&quot;/&gt;&lt;/object&gt;&lt;object type=&quot;3&quot; unique_id=&quot;20582&quot;&gt;&lt;property id=&quot;20148&quot; value=&quot;5&quot;/&gt;&lt;property id=&quot;20300&quot; value=&quot;Slide 97 - &amp;quot;Matrix&amp;quot;&quot;/&gt;&lt;property id=&quot;20307&quot; value=&quot;369&quot;/&gt;&lt;/object&gt;&lt;object type=&quot;3&quot; unique_id=&quot;20583&quot;&gt;&lt;property id=&quot;20148&quot; value=&quot;5&quot;/&gt;&lt;property id=&quot;20300&quot; value=&quot;Slide 98 - &amp;quot;Arrow or Activity network&amp;quot;&quot;/&gt;&lt;property id=&quot;20307&quot; value=&quot;370&quot;/&gt;&lt;/object&gt;&lt;object type=&quot;3&quot; unique_id=&quot;20584&quot;&gt;&lt;property id=&quot;20148&quot; value=&quot;5&quot;/&gt;&lt;property id=&quot;20300&quot; value=&quot;Slide 100 - &amp;quot;Process Decision Chart&amp;quot;&quot;/&gt;&lt;property id=&quot;20307&quot; value=&quot;371&quot;/&gt;&lt;/object&gt;&lt;/object&gt;&lt;/object&gt;&lt;/database&gt;"/>
  <p:tag name="SECTOMILLISECCONVERTED"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2.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docProps/app.xml><?xml version="1.0" encoding="utf-8"?>
<Properties xmlns="http://schemas.openxmlformats.org/officeDocument/2006/extended-properties" xmlns:vt="http://schemas.openxmlformats.org/officeDocument/2006/docPropsVTypes">
  <Template/>
  <TotalTime>2596</TotalTime>
  <Words>4371</Words>
  <Application>Microsoft Office PowerPoint</Application>
  <PresentationFormat>On-screen Show (4:3)</PresentationFormat>
  <Paragraphs>867</Paragraphs>
  <Slides>54</Slides>
  <Notes>47</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3</vt:i4>
      </vt:variant>
      <vt:variant>
        <vt:lpstr>Slide Titles</vt:lpstr>
      </vt:variant>
      <vt:variant>
        <vt:i4>54</vt:i4>
      </vt:variant>
    </vt:vector>
  </HeadingPairs>
  <TitlesOfParts>
    <vt:vector size="65" baseType="lpstr">
      <vt:lpstr>Arial</vt:lpstr>
      <vt:lpstr>Calibri</vt:lpstr>
      <vt:lpstr>Corbel</vt:lpstr>
      <vt:lpstr>Times New Roman</vt:lpstr>
      <vt:lpstr>Wingdings</vt:lpstr>
      <vt:lpstr>Wingdings 2</vt:lpstr>
      <vt:lpstr>Wingdings 3</vt:lpstr>
      <vt:lpstr>Module</vt:lpstr>
      <vt:lpstr>Chart</vt:lpstr>
      <vt:lpstr>Photo Editor Photo</vt:lpstr>
      <vt:lpstr>Picture</vt:lpstr>
      <vt:lpstr>Intro to Quality Tools</vt:lpstr>
      <vt:lpstr>Problem Solving Model for Continuous Improvement</vt:lpstr>
      <vt:lpstr>How do you define improvement?  </vt:lpstr>
      <vt:lpstr>Baseline Data</vt:lpstr>
      <vt:lpstr>Problem Definition</vt:lpstr>
      <vt:lpstr>Define Goals</vt:lpstr>
      <vt:lpstr>Define Goals</vt:lpstr>
      <vt:lpstr>Cookie Producer</vt:lpstr>
      <vt:lpstr>Instructions</vt:lpstr>
      <vt:lpstr>Operational Definition</vt:lpstr>
      <vt:lpstr>Operational Definition</vt:lpstr>
      <vt:lpstr>Flowcharting</vt:lpstr>
      <vt:lpstr>Flowchart Example</vt:lpstr>
      <vt:lpstr>Benefits of Flowcharting</vt:lpstr>
      <vt:lpstr>Flowcharting</vt:lpstr>
      <vt:lpstr>Arriving Late to Work- Beginning of the flowchart example</vt:lpstr>
      <vt:lpstr>Affinity Diagram</vt:lpstr>
      <vt:lpstr> Affinity Diagram</vt:lpstr>
      <vt:lpstr>Affinity Diagram</vt:lpstr>
      <vt:lpstr>Benefits of Affinity Diagram</vt:lpstr>
      <vt:lpstr>Cause and Effect/Fishbone </vt:lpstr>
      <vt:lpstr>Cause and Effect/Fishbone</vt:lpstr>
      <vt:lpstr>Benefits of Cause and Effect</vt:lpstr>
      <vt:lpstr>Interrelationship Digraph</vt:lpstr>
      <vt:lpstr>Interrelationship Digraph</vt:lpstr>
      <vt:lpstr>Benefits of Interrelationship Digraph</vt:lpstr>
      <vt:lpstr>Check sheet</vt:lpstr>
      <vt:lpstr>Check sheet- Cookies Brand A</vt:lpstr>
      <vt:lpstr>Check sheet</vt:lpstr>
      <vt:lpstr>Pareto</vt:lpstr>
      <vt:lpstr>Pareto</vt:lpstr>
      <vt:lpstr>Pareto- Individuals arriving late</vt:lpstr>
      <vt:lpstr>Check sheet data to complete Pareto</vt:lpstr>
      <vt:lpstr>Pareto</vt:lpstr>
      <vt:lpstr>Scatter diagram</vt:lpstr>
      <vt:lpstr>Correlations</vt:lpstr>
      <vt:lpstr>PowerPoint Presentation</vt:lpstr>
      <vt:lpstr>PowerPoint Presentation</vt:lpstr>
      <vt:lpstr>Scatter</vt:lpstr>
      <vt:lpstr>Run Chart</vt:lpstr>
      <vt:lpstr>PowerPoint Presentation</vt:lpstr>
      <vt:lpstr>Number of People Late</vt:lpstr>
      <vt:lpstr>Run Chart Calculated average</vt:lpstr>
      <vt:lpstr>Number of People Late</vt:lpstr>
      <vt:lpstr>Pareto </vt:lpstr>
      <vt:lpstr>Histogram</vt:lpstr>
      <vt:lpstr>Measures of Central Tendency</vt:lpstr>
      <vt:lpstr>PowerPoint Presentation</vt:lpstr>
      <vt:lpstr>Shape</vt:lpstr>
      <vt:lpstr>Shape</vt:lpstr>
      <vt:lpstr>Improvement Plans</vt:lpstr>
      <vt:lpstr>Do</vt:lpstr>
      <vt:lpstr>Study</vt:lpstr>
      <vt:lpstr>Act</vt:lpstr>
    </vt:vector>
  </TitlesOfParts>
  <Company>MATC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 to Quality Tools</dc:title>
  <dc:creator>KHollman</dc:creator>
  <cp:lastModifiedBy>Meinholz, Ryan</cp:lastModifiedBy>
  <cp:revision>252</cp:revision>
  <dcterms:created xsi:type="dcterms:W3CDTF">2011-02-22T20:32:54Z</dcterms:created>
  <dcterms:modified xsi:type="dcterms:W3CDTF">2019-10-09T00:45:50Z</dcterms:modified>
</cp:coreProperties>
</file>